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</p:sldMasterIdLst>
  <p:notesMasterIdLst>
    <p:notesMasterId r:id="rId15"/>
  </p:notesMasterIdLst>
  <p:handoutMasterIdLst>
    <p:handoutMasterId r:id="rId16"/>
  </p:handoutMasterIdLst>
  <p:sldIdLst>
    <p:sldId id="682" r:id="rId3"/>
    <p:sldId id="830" r:id="rId4"/>
    <p:sldId id="831" r:id="rId5"/>
    <p:sldId id="832" r:id="rId6"/>
    <p:sldId id="833" r:id="rId7"/>
    <p:sldId id="840" r:id="rId8"/>
    <p:sldId id="839" r:id="rId9"/>
    <p:sldId id="834" r:id="rId10"/>
    <p:sldId id="835" r:id="rId11"/>
    <p:sldId id="836" r:id="rId12"/>
    <p:sldId id="837" r:id="rId13"/>
    <p:sldId id="83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85A7"/>
    <a:srgbClr val="0F0E9A"/>
    <a:srgbClr val="535050"/>
    <a:srgbClr val="00ADEF"/>
    <a:srgbClr val="D2D2D2"/>
    <a:srgbClr val="20A8D2"/>
    <a:srgbClr val="090963"/>
    <a:srgbClr val="E6E6E6"/>
    <a:srgbClr val="37B8E1"/>
    <a:srgbClr val="85D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038" autoAdjust="0"/>
  </p:normalViewPr>
  <p:slideViewPr>
    <p:cSldViewPr snapToGrid="0">
      <p:cViewPr varScale="1">
        <p:scale>
          <a:sx n="69" d="100"/>
          <a:sy n="69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226"/>
    </p:cViewPr>
  </p:sorterViewPr>
  <p:notesViewPr>
    <p:cSldViewPr snapToGrid="0">
      <p:cViewPr varScale="1">
        <p:scale>
          <a:sx n="85" d="100"/>
          <a:sy n="85" d="100"/>
        </p:scale>
        <p:origin x="388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DCB12B-454E-4370-8F81-2DB0B73DB90C}" type="datetimeFigureOut">
              <a:rPr lang="en-IN" smtClean="0"/>
              <a:t>08-10-2020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6E9F0D-FF83-406B-8CD4-F4EB0D85D1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4977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39DC43-0892-4BE2-BCE4-3F38C5DA76DF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C186BC-46AB-4F0D-B4DD-2CFECFF7B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162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2.wdp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CSSCorporation/?fref=ts" TargetMode="External"/><Relationship Id="rId13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microsoft.com/office/2007/relationships/hdphoto" Target="../media/hdphoto6.wdp"/><Relationship Id="rId12" Type="http://schemas.openxmlformats.org/officeDocument/2006/relationships/hyperlink" Target="https://www.linkedin.com/company/7062?trk=tyah&amp;trkInfo=clickedVertical:company,clickedEntityId:7062,idx:3-1-8,tarId:1486270515369,tas:CSS%20Corp" TargetMode="External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4.png"/><Relationship Id="rId5" Type="http://schemas.microsoft.com/office/2007/relationships/hdphoto" Target="../media/hdphoto5.wdp"/><Relationship Id="rId10" Type="http://schemas.openxmlformats.org/officeDocument/2006/relationships/hyperlink" Target="https://twitter.com/CSSCorp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FF3DF-47F4-4CB5-975C-8D2AA31D4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350" y="344093"/>
            <a:ext cx="8743950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4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074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65">
          <p15:clr>
            <a:srgbClr val="FBAE40"/>
          </p15:clr>
        </p15:guide>
        <p15:guide id="3" pos="7502">
          <p15:clr>
            <a:srgbClr val="FBAE40"/>
          </p15:clr>
        </p15:guide>
        <p15:guide id="4" orient="horz" pos="816">
          <p15:clr>
            <a:srgbClr val="FBAE40"/>
          </p15:clr>
        </p15:guide>
        <p15:guide id="5" orient="horz" pos="96">
          <p15:clr>
            <a:srgbClr val="FBAE40"/>
          </p15:clr>
        </p15:guide>
        <p15:guide id="6" orient="horz" pos="384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291" y="178550"/>
            <a:ext cx="9423037" cy="523220"/>
          </a:xfrm>
          <a:prstGeom prst="rect">
            <a:avLst/>
          </a:prstGeom>
          <a:noFill/>
        </p:spPr>
        <p:txBody>
          <a:bodyPr wrap="square" lIns="45720" tIns="45720" rIns="45720" bIns="45720" rtlCol="0" anchor="ctr" anchorCtr="0">
            <a:noAutofit/>
          </a:bodyPr>
          <a:lstStyle>
            <a:lvl1pPr algn="l">
              <a:defRPr lang="en-US" sz="2200" b="1" i="0" spc="-67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pPr marL="0" lvl="0" algn="l" defTabSz="609468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0987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65">
          <p15:clr>
            <a:srgbClr val="FBAE40"/>
          </p15:clr>
        </p15:guide>
        <p15:guide id="3" pos="7502">
          <p15:clr>
            <a:srgbClr val="FBAE40"/>
          </p15:clr>
        </p15:guide>
        <p15:guide id="4" orient="horz" pos="816">
          <p15:clr>
            <a:srgbClr val="FBAE40"/>
          </p15:clr>
        </p15:guide>
        <p15:guide id="5" orient="horz" pos="96">
          <p15:clr>
            <a:srgbClr val="FBAE40"/>
          </p15:clr>
        </p15:guide>
        <p15:guide id="6" orient="horz" pos="384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291" y="178550"/>
            <a:ext cx="9423037" cy="523220"/>
          </a:xfrm>
          <a:prstGeom prst="rect">
            <a:avLst/>
          </a:prstGeom>
          <a:noFill/>
        </p:spPr>
        <p:txBody>
          <a:bodyPr wrap="square" lIns="45720" tIns="45720" rIns="45720" bIns="45720" rtlCol="0">
            <a:noAutofit/>
          </a:bodyPr>
          <a:lstStyle>
            <a:lvl1pPr algn="l">
              <a:defRPr lang="en-US" sz="2400" b="1" i="0" spc="-67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marL="0" lvl="0" algn="l" defTabSz="609468"/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82648" y="1295400"/>
            <a:ext cx="11629879" cy="4814888"/>
          </a:xfrm>
          <a:prstGeom prst="rect">
            <a:avLst/>
          </a:prstGeom>
        </p:spPr>
        <p:txBody>
          <a:bodyPr lIns="0" tIns="0" rIns="0" bIns="0"/>
          <a:lstStyle>
            <a:lvl1pPr algn="l">
              <a:spcBef>
                <a:spcPts val="1200"/>
              </a:spcBef>
              <a:defRPr sz="1400" b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spcBef>
                <a:spcPts val="1200"/>
              </a:spcBef>
              <a:buNone/>
              <a:defRPr sz="14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16000" indent="-216000">
              <a:spcBef>
                <a:spcPts val="1200"/>
              </a:spcBef>
              <a:buFont typeface="Wingdings" panose="05000000000000000000" pitchFamily="2" charset="2"/>
              <a:buChar char="Ø"/>
              <a:defRPr sz="14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32000" indent="-216000">
              <a:spcBef>
                <a:spcPts val="1200"/>
              </a:spcBef>
              <a:tabLst/>
              <a:defRPr sz="14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48000" indent="-216000">
              <a:spcBef>
                <a:spcPts val="1200"/>
              </a:spcBef>
              <a:buFont typeface="Wingdings" panose="05000000000000000000" pitchFamily="2" charset="2"/>
              <a:buChar char="§"/>
              <a:defRPr sz="14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324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65">
          <p15:clr>
            <a:srgbClr val="FBAE40"/>
          </p15:clr>
        </p15:guide>
        <p15:guide id="3" pos="7502">
          <p15:clr>
            <a:srgbClr val="FBAE40"/>
          </p15:clr>
        </p15:guide>
        <p15:guide id="4" orient="horz" pos="816">
          <p15:clr>
            <a:srgbClr val="FBAE40"/>
          </p15:clr>
        </p15:guide>
        <p15:guide id="5" orient="horz" pos="96">
          <p15:clr>
            <a:srgbClr val="FBAE40"/>
          </p15:clr>
        </p15:guide>
        <p15:guide id="6" orient="horz" pos="384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291" y="178550"/>
            <a:ext cx="9423037" cy="523220"/>
          </a:xfrm>
          <a:prstGeom prst="rect">
            <a:avLst/>
          </a:prstGeom>
          <a:noFill/>
        </p:spPr>
        <p:txBody>
          <a:bodyPr wrap="square" lIns="45720" tIns="45720" rIns="45720" bIns="45720" rtlCol="0">
            <a:noAutofit/>
          </a:bodyPr>
          <a:lstStyle>
            <a:lvl1pPr algn="l">
              <a:defRPr lang="en-US" sz="2400" b="1" i="0" spc="-67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pPr marL="0" lvl="0" algn="l" defTabSz="609468"/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82647" y="1295400"/>
            <a:ext cx="5670757" cy="4814888"/>
          </a:xfrm>
          <a:prstGeom prst="rect">
            <a:avLst/>
          </a:prstGeom>
        </p:spPr>
        <p:txBody>
          <a:bodyPr lIns="0" tIns="0" rIns="0" bIns="0"/>
          <a:lstStyle>
            <a:lvl1pPr algn="l">
              <a:spcBef>
                <a:spcPts val="600"/>
              </a:spcBef>
              <a:defRPr sz="1200" b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spcBef>
                <a:spcPts val="600"/>
              </a:spcBef>
              <a:buNone/>
              <a:defRPr sz="12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16000" indent="-216000" algn="l">
              <a:spcBef>
                <a:spcPts val="600"/>
              </a:spcBef>
              <a:defRPr sz="12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32000" indent="-216000" algn="l">
              <a:spcBef>
                <a:spcPts val="600"/>
              </a:spcBef>
              <a:tabLst/>
              <a:defRPr sz="12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48000" indent="-216000" algn="l">
              <a:spcBef>
                <a:spcPts val="600"/>
              </a:spcBef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48341" y="1295400"/>
            <a:ext cx="5670757" cy="4814888"/>
          </a:xfrm>
          <a:prstGeom prst="rect">
            <a:avLst/>
          </a:prstGeom>
        </p:spPr>
        <p:txBody>
          <a:bodyPr lIns="0" tIns="0" rIns="0" bIns="0"/>
          <a:lstStyle>
            <a:lvl1pPr algn="l">
              <a:spcBef>
                <a:spcPts val="600"/>
              </a:spcBef>
              <a:defRPr sz="1200" b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spcBef>
                <a:spcPts val="600"/>
              </a:spcBef>
              <a:buNone/>
              <a:defRPr sz="12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16000" indent="-216000" algn="l">
              <a:spcBef>
                <a:spcPts val="600"/>
              </a:spcBef>
              <a:defRPr sz="12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32000" indent="-216000" algn="l">
              <a:spcBef>
                <a:spcPts val="600"/>
              </a:spcBef>
              <a:defRPr sz="12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48000" indent="-216000" algn="l">
              <a:spcBef>
                <a:spcPts val="600"/>
              </a:spcBef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850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65">
          <p15:clr>
            <a:srgbClr val="FBAE40"/>
          </p15:clr>
        </p15:guide>
        <p15:guide id="3" pos="7502">
          <p15:clr>
            <a:srgbClr val="FBAE40"/>
          </p15:clr>
        </p15:guide>
        <p15:guide id="4" orient="horz" pos="816">
          <p15:clr>
            <a:srgbClr val="FBAE40"/>
          </p15:clr>
        </p15:guide>
        <p15:guide id="5" orient="horz" pos="96">
          <p15:clr>
            <a:srgbClr val="FBAE40"/>
          </p15:clr>
        </p15:guide>
        <p15:guide id="6" orient="horz" pos="384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Two Horizont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291" y="178550"/>
            <a:ext cx="9423037" cy="523220"/>
          </a:xfrm>
          <a:prstGeom prst="rect">
            <a:avLst/>
          </a:prstGeom>
          <a:noFill/>
        </p:spPr>
        <p:txBody>
          <a:bodyPr wrap="square" lIns="45720" tIns="45720" rIns="45720" bIns="45720" rtlCol="0">
            <a:noAutofit/>
          </a:bodyPr>
          <a:lstStyle>
            <a:lvl1pPr algn="l">
              <a:defRPr lang="en-US" sz="2400" b="1" i="0" spc="-67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pPr marL="0" lvl="0" algn="l" defTabSz="609468"/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82647" y="1295399"/>
            <a:ext cx="11629880" cy="2286000"/>
          </a:xfrm>
          <a:prstGeom prst="rect">
            <a:avLst/>
          </a:prstGeom>
        </p:spPr>
        <p:txBody>
          <a:bodyPr lIns="0" tIns="0" rIns="0" bIns="0"/>
          <a:lstStyle>
            <a:lvl1pPr algn="l">
              <a:spcBef>
                <a:spcPts val="600"/>
              </a:spcBef>
              <a:defRPr sz="1200" b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spcBef>
                <a:spcPts val="600"/>
              </a:spcBef>
              <a:buNone/>
              <a:defRPr sz="12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16000" indent="-216000" algn="l">
              <a:spcBef>
                <a:spcPts val="600"/>
              </a:spcBef>
              <a:defRPr sz="12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32000" indent="-216000" algn="l">
              <a:spcBef>
                <a:spcPts val="600"/>
              </a:spcBef>
              <a:tabLst/>
              <a:defRPr sz="12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48000" indent="-216000" algn="l">
              <a:spcBef>
                <a:spcPts val="600"/>
              </a:spcBef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82647" y="3809999"/>
            <a:ext cx="11629880" cy="2286000"/>
          </a:xfrm>
          <a:prstGeom prst="rect">
            <a:avLst/>
          </a:prstGeom>
        </p:spPr>
        <p:txBody>
          <a:bodyPr lIns="0" tIns="0" rIns="0" bIns="0"/>
          <a:lstStyle>
            <a:lvl1pPr algn="l">
              <a:spcBef>
                <a:spcPts val="600"/>
              </a:spcBef>
              <a:defRPr sz="1200" b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spcBef>
                <a:spcPts val="600"/>
              </a:spcBef>
              <a:buNone/>
              <a:defRPr sz="12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16000" indent="-216000" algn="l">
              <a:spcBef>
                <a:spcPts val="600"/>
              </a:spcBef>
              <a:defRPr sz="12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32000" indent="-216000" algn="l">
              <a:spcBef>
                <a:spcPts val="600"/>
              </a:spcBef>
              <a:defRPr sz="12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48000" indent="-216000" algn="l">
              <a:spcBef>
                <a:spcPts val="600"/>
              </a:spcBef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498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65">
          <p15:clr>
            <a:srgbClr val="FBAE40"/>
          </p15:clr>
        </p15:guide>
        <p15:guide id="3" pos="7502">
          <p15:clr>
            <a:srgbClr val="FBAE40"/>
          </p15:clr>
        </p15:guide>
        <p15:guide id="4" orient="horz" pos="816">
          <p15:clr>
            <a:srgbClr val="FBAE40"/>
          </p15:clr>
        </p15:guide>
        <p15:guide id="5" orient="horz" pos="96">
          <p15:clr>
            <a:srgbClr val="FBAE40"/>
          </p15:clr>
        </p15:guide>
        <p15:guide id="6" orient="horz" pos="384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Four 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291" y="178550"/>
            <a:ext cx="9423037" cy="523220"/>
          </a:xfrm>
          <a:prstGeom prst="rect">
            <a:avLst/>
          </a:prstGeom>
          <a:noFill/>
        </p:spPr>
        <p:txBody>
          <a:bodyPr wrap="square" lIns="45720" tIns="45720" rIns="45720" bIns="45720" rtlCol="0">
            <a:noAutofit/>
          </a:bodyPr>
          <a:lstStyle>
            <a:lvl1pPr algn="l">
              <a:defRPr lang="en-US" sz="2400" b="1" i="0" spc="-67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pPr marL="0" lvl="0" algn="l" defTabSz="609468"/>
            <a:r>
              <a:rPr lang="en-US"/>
              <a:t>Click to edit Master title style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82647" y="1295399"/>
            <a:ext cx="5698196" cy="2286000"/>
          </a:xfrm>
          <a:prstGeom prst="rect">
            <a:avLst/>
          </a:prstGeom>
        </p:spPr>
        <p:txBody>
          <a:bodyPr lIns="0" tIns="0" rIns="0" bIns="0"/>
          <a:lstStyle>
            <a:lvl1pPr algn="l">
              <a:spcBef>
                <a:spcPts val="600"/>
              </a:spcBef>
              <a:defRPr sz="1200" b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spcBef>
                <a:spcPts val="600"/>
              </a:spcBef>
              <a:buNone/>
              <a:defRPr sz="12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16000" indent="-216000" algn="l">
              <a:spcBef>
                <a:spcPts val="600"/>
              </a:spcBef>
              <a:defRPr sz="12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32000" indent="-216000" algn="l">
              <a:spcBef>
                <a:spcPts val="600"/>
              </a:spcBef>
              <a:tabLst/>
              <a:defRPr sz="12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48000" indent="-216000" algn="l">
              <a:spcBef>
                <a:spcPts val="600"/>
              </a:spcBef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82647" y="3809999"/>
            <a:ext cx="5698196" cy="2286000"/>
          </a:xfrm>
          <a:prstGeom prst="rect">
            <a:avLst/>
          </a:prstGeom>
        </p:spPr>
        <p:txBody>
          <a:bodyPr lIns="0" tIns="0" rIns="0" bIns="0"/>
          <a:lstStyle>
            <a:lvl1pPr algn="l">
              <a:spcBef>
                <a:spcPts val="600"/>
              </a:spcBef>
              <a:defRPr sz="1200" b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spcBef>
                <a:spcPts val="600"/>
              </a:spcBef>
              <a:buNone/>
              <a:defRPr sz="12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16000" indent="-216000" algn="l">
              <a:spcBef>
                <a:spcPts val="600"/>
              </a:spcBef>
              <a:defRPr sz="12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32000" indent="-216000" algn="l">
              <a:spcBef>
                <a:spcPts val="600"/>
              </a:spcBef>
              <a:defRPr sz="12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48000" indent="-216000" algn="l">
              <a:spcBef>
                <a:spcPts val="600"/>
              </a:spcBef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227795" y="1295399"/>
            <a:ext cx="5698196" cy="2286000"/>
          </a:xfrm>
          <a:prstGeom prst="rect">
            <a:avLst/>
          </a:prstGeom>
        </p:spPr>
        <p:txBody>
          <a:bodyPr lIns="0" tIns="0" rIns="0" bIns="0"/>
          <a:lstStyle>
            <a:lvl1pPr algn="l">
              <a:spcBef>
                <a:spcPts val="600"/>
              </a:spcBef>
              <a:defRPr sz="1200" b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spcBef>
                <a:spcPts val="600"/>
              </a:spcBef>
              <a:buNone/>
              <a:defRPr sz="12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16000" indent="-216000" algn="l">
              <a:spcBef>
                <a:spcPts val="600"/>
              </a:spcBef>
              <a:defRPr sz="12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32000" indent="-216000" algn="l">
              <a:spcBef>
                <a:spcPts val="600"/>
              </a:spcBef>
              <a:tabLst/>
              <a:defRPr sz="12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48000" indent="-216000" algn="l">
              <a:spcBef>
                <a:spcPts val="600"/>
              </a:spcBef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27795" y="3809999"/>
            <a:ext cx="5698196" cy="2286000"/>
          </a:xfrm>
          <a:prstGeom prst="rect">
            <a:avLst/>
          </a:prstGeom>
        </p:spPr>
        <p:txBody>
          <a:bodyPr lIns="0" tIns="0" rIns="0" bIns="0"/>
          <a:lstStyle>
            <a:lvl1pPr algn="l">
              <a:spcBef>
                <a:spcPts val="600"/>
              </a:spcBef>
              <a:defRPr sz="1200" b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spcBef>
                <a:spcPts val="600"/>
              </a:spcBef>
              <a:buNone/>
              <a:defRPr sz="12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16000" indent="-216000" algn="l">
              <a:spcBef>
                <a:spcPts val="600"/>
              </a:spcBef>
              <a:defRPr sz="12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8640" indent="-274320" algn="l">
              <a:spcBef>
                <a:spcPts val="600"/>
              </a:spcBef>
              <a:defRPr sz="12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48000" indent="-216000" algn="l">
              <a:spcBef>
                <a:spcPts val="600"/>
              </a:spcBef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942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65">
          <p15:clr>
            <a:srgbClr val="FBAE40"/>
          </p15:clr>
        </p15:guide>
        <p15:guide id="3" pos="7502">
          <p15:clr>
            <a:srgbClr val="FBAE40"/>
          </p15:clr>
        </p15:guide>
        <p15:guide id="4" orient="horz" pos="816">
          <p15:clr>
            <a:srgbClr val="FBAE40"/>
          </p15:clr>
        </p15:guide>
        <p15:guide id="5" orient="horz" pos="96">
          <p15:clr>
            <a:srgbClr val="FBAE40"/>
          </p15:clr>
        </p15:guide>
        <p15:guide id="6" orient="horz" pos="383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291" y="178550"/>
            <a:ext cx="9423037" cy="523220"/>
          </a:xfrm>
          <a:prstGeom prst="rect">
            <a:avLst/>
          </a:prstGeom>
          <a:noFill/>
        </p:spPr>
        <p:txBody>
          <a:bodyPr wrap="square" lIns="45720" tIns="45720" rIns="45720" bIns="45720" rtlCol="0">
            <a:noAutofit/>
          </a:bodyPr>
          <a:lstStyle>
            <a:lvl1pPr algn="l">
              <a:defRPr lang="en-US" sz="2400" b="1" i="0" spc="-67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pPr marL="0" lvl="0" algn="l" defTabSz="609468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232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65">
          <p15:clr>
            <a:srgbClr val="FBAE40"/>
          </p15:clr>
        </p15:guide>
        <p15:guide id="3" pos="7502">
          <p15:clr>
            <a:srgbClr val="FBAE40"/>
          </p15:clr>
        </p15:guide>
        <p15:guide id="4" orient="horz" pos="816">
          <p15:clr>
            <a:srgbClr val="FBAE40"/>
          </p15:clr>
        </p15:guide>
        <p15:guide id="5" orient="horz" pos="96">
          <p15:clr>
            <a:srgbClr val="FBAE40"/>
          </p15:clr>
        </p15:guide>
        <p15:guide id="6" orient="horz" pos="384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593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atter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73852" y="6486602"/>
            <a:ext cx="725104" cy="307776"/>
          </a:xfrm>
          <a:prstGeom prst="rect">
            <a:avLst/>
          </a:prstGeom>
        </p:spPr>
        <p:txBody>
          <a:bodyPr/>
          <a:lstStyle>
            <a:lvl1pPr algn="ctr"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09285"/>
            <a:fld id="{B2D16DD7-B5C5-45A5-A717-315AD83FA21E}" type="slidenum">
              <a:rPr lang="en-IN" smtClean="0">
                <a:solidFill>
                  <a:prstClr val="white"/>
                </a:solidFill>
              </a:rPr>
              <a:pPr defTabSz="609285"/>
              <a:t>‹#›</a:t>
            </a:fld>
            <a:endParaRPr lang="en-IN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5062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3CB6648-3FD9-4BE5-8DE7-847F0DDDF2FE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0 h 6858000"/>
              <a:gd name="connsiteX1" fmla="*/ 0 w 12192000"/>
              <a:gd name="connsiteY1" fmla="*/ 0 h 6858000"/>
              <a:gd name="connsiteX2" fmla="*/ 0 w 12192000"/>
              <a:gd name="connsiteY2" fmla="*/ 6858000 h 6858000"/>
              <a:gd name="connsiteX3" fmla="*/ 1219200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close/>
              </a:path>
            </a:pathLst>
          </a:cu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12FAEA2D-BE36-40B0-8BF8-9CCB68A945F9}"/>
              </a:ext>
            </a:extLst>
          </p:cNvPr>
          <p:cNvSpPr>
            <a:spLocks/>
          </p:cNvSpPr>
          <p:nvPr userDrawn="1"/>
        </p:nvSpPr>
        <p:spPr>
          <a:xfrm>
            <a:off x="0" y="4800600"/>
            <a:ext cx="12192000" cy="2057400"/>
          </a:xfrm>
          <a:custGeom>
            <a:avLst/>
            <a:gdLst>
              <a:gd name="connsiteX0" fmla="*/ 0 w 12192000"/>
              <a:gd name="connsiteY0" fmla="*/ 0 h 2057400"/>
              <a:gd name="connsiteX1" fmla="*/ 12192000 w 12192000"/>
              <a:gd name="connsiteY1" fmla="*/ 0 h 2057400"/>
              <a:gd name="connsiteX2" fmla="*/ 12192000 w 12192000"/>
              <a:gd name="connsiteY2" fmla="*/ 2057400 h 2057400"/>
              <a:gd name="connsiteX3" fmla="*/ 0 w 12192000"/>
              <a:gd name="connsiteY3" fmla="*/ 2057400 h 2057400"/>
              <a:gd name="connsiteX4" fmla="*/ 0 w 12192000"/>
              <a:gd name="connsiteY4" fmla="*/ 0 h 2057400"/>
              <a:gd name="connsiteX0" fmla="*/ 2114550 w 12192000"/>
              <a:gd name="connsiteY0" fmla="*/ 0 h 2057400"/>
              <a:gd name="connsiteX1" fmla="*/ 12192000 w 12192000"/>
              <a:gd name="connsiteY1" fmla="*/ 0 h 2057400"/>
              <a:gd name="connsiteX2" fmla="*/ 12192000 w 12192000"/>
              <a:gd name="connsiteY2" fmla="*/ 2057400 h 2057400"/>
              <a:gd name="connsiteX3" fmla="*/ 0 w 12192000"/>
              <a:gd name="connsiteY3" fmla="*/ 2057400 h 2057400"/>
              <a:gd name="connsiteX4" fmla="*/ 2114550 w 12192000"/>
              <a:gd name="connsiteY4" fmla="*/ 0 h 2057400"/>
              <a:gd name="connsiteX0" fmla="*/ 1670050 w 12192000"/>
              <a:gd name="connsiteY0" fmla="*/ 0 h 2057400"/>
              <a:gd name="connsiteX1" fmla="*/ 12192000 w 12192000"/>
              <a:gd name="connsiteY1" fmla="*/ 0 h 2057400"/>
              <a:gd name="connsiteX2" fmla="*/ 12192000 w 12192000"/>
              <a:gd name="connsiteY2" fmla="*/ 2057400 h 2057400"/>
              <a:gd name="connsiteX3" fmla="*/ 0 w 12192000"/>
              <a:gd name="connsiteY3" fmla="*/ 2057400 h 2057400"/>
              <a:gd name="connsiteX4" fmla="*/ 1670050 w 12192000"/>
              <a:gd name="connsiteY4" fmla="*/ 0 h 205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057400">
                <a:moveTo>
                  <a:pt x="1670050" y="0"/>
                </a:moveTo>
                <a:lnTo>
                  <a:pt x="12192000" y="0"/>
                </a:lnTo>
                <a:lnTo>
                  <a:pt x="12192000" y="2057400"/>
                </a:lnTo>
                <a:lnTo>
                  <a:pt x="0" y="2057400"/>
                </a:lnTo>
                <a:lnTo>
                  <a:pt x="1670050" y="0"/>
                </a:lnTo>
                <a:close/>
              </a:path>
            </a:pathLst>
          </a:custGeom>
          <a:solidFill>
            <a:schemeClr val="bg1">
              <a:alpha val="9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F3FFEC-6D29-4681-AF96-DD2D3071D605}"/>
              </a:ext>
            </a:extLst>
          </p:cNvPr>
          <p:cNvSpPr>
            <a:spLocks/>
          </p:cNvSpPr>
          <p:nvPr userDrawn="1"/>
        </p:nvSpPr>
        <p:spPr>
          <a:xfrm>
            <a:off x="0" y="4800598"/>
            <a:ext cx="12192000" cy="2057401"/>
          </a:xfrm>
          <a:custGeom>
            <a:avLst/>
            <a:gdLst>
              <a:gd name="connsiteX0" fmla="*/ 0 w 12192000"/>
              <a:gd name="connsiteY0" fmla="*/ 0 h 2057400"/>
              <a:gd name="connsiteX1" fmla="*/ 12192000 w 12192000"/>
              <a:gd name="connsiteY1" fmla="*/ 0 h 2057400"/>
              <a:gd name="connsiteX2" fmla="*/ 12192000 w 12192000"/>
              <a:gd name="connsiteY2" fmla="*/ 2057400 h 2057400"/>
              <a:gd name="connsiteX3" fmla="*/ 0 w 12192000"/>
              <a:gd name="connsiteY3" fmla="*/ 2057400 h 2057400"/>
              <a:gd name="connsiteX4" fmla="*/ 0 w 12192000"/>
              <a:gd name="connsiteY4" fmla="*/ 0 h 2057400"/>
              <a:gd name="connsiteX0" fmla="*/ 2114550 w 12192000"/>
              <a:gd name="connsiteY0" fmla="*/ 0 h 2057400"/>
              <a:gd name="connsiteX1" fmla="*/ 12192000 w 12192000"/>
              <a:gd name="connsiteY1" fmla="*/ 0 h 2057400"/>
              <a:gd name="connsiteX2" fmla="*/ 12192000 w 12192000"/>
              <a:gd name="connsiteY2" fmla="*/ 2057400 h 2057400"/>
              <a:gd name="connsiteX3" fmla="*/ 0 w 12192000"/>
              <a:gd name="connsiteY3" fmla="*/ 2057400 h 2057400"/>
              <a:gd name="connsiteX4" fmla="*/ 2114550 w 12192000"/>
              <a:gd name="connsiteY4" fmla="*/ 0 h 2057400"/>
              <a:gd name="connsiteX0" fmla="*/ 2114550 w 12192000"/>
              <a:gd name="connsiteY0" fmla="*/ 0 h 2057400"/>
              <a:gd name="connsiteX1" fmla="*/ 11998037 w 12192000"/>
              <a:gd name="connsiteY1" fmla="*/ 41563 h 2057400"/>
              <a:gd name="connsiteX2" fmla="*/ 12192000 w 12192000"/>
              <a:gd name="connsiteY2" fmla="*/ 2057400 h 2057400"/>
              <a:gd name="connsiteX3" fmla="*/ 0 w 12192000"/>
              <a:gd name="connsiteY3" fmla="*/ 2057400 h 2057400"/>
              <a:gd name="connsiteX4" fmla="*/ 2114550 w 12192000"/>
              <a:gd name="connsiteY4" fmla="*/ 0 h 2057400"/>
              <a:gd name="connsiteX0" fmla="*/ 2114550 w 12192000"/>
              <a:gd name="connsiteY0" fmla="*/ 1 h 2057401"/>
              <a:gd name="connsiteX1" fmla="*/ 12192000 w 12192000"/>
              <a:gd name="connsiteY1" fmla="*/ 0 h 2057401"/>
              <a:gd name="connsiteX2" fmla="*/ 12192000 w 12192000"/>
              <a:gd name="connsiteY2" fmla="*/ 2057401 h 2057401"/>
              <a:gd name="connsiteX3" fmla="*/ 0 w 12192000"/>
              <a:gd name="connsiteY3" fmla="*/ 2057401 h 2057401"/>
              <a:gd name="connsiteX4" fmla="*/ 2114550 w 12192000"/>
              <a:gd name="connsiteY4" fmla="*/ 1 h 2057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057401">
                <a:moveTo>
                  <a:pt x="2114550" y="1"/>
                </a:moveTo>
                <a:lnTo>
                  <a:pt x="12192000" y="0"/>
                </a:lnTo>
                <a:lnTo>
                  <a:pt x="12192000" y="2057401"/>
                </a:lnTo>
                <a:lnTo>
                  <a:pt x="0" y="2057401"/>
                </a:lnTo>
                <a:lnTo>
                  <a:pt x="2114550" y="1"/>
                </a:lnTo>
                <a:close/>
              </a:path>
            </a:pathLst>
          </a:custGeom>
          <a:solidFill>
            <a:schemeClr val="tx1">
              <a:alpha val="9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18867" y="5089310"/>
            <a:ext cx="9278887" cy="677108"/>
          </a:xfrm>
          <a:prstGeom prst="rect">
            <a:avLst/>
          </a:prstGeom>
          <a:noFill/>
        </p:spPr>
        <p:txBody>
          <a:bodyPr wrap="none" lIns="54610" tIns="54610" rIns="54610" bIns="54610" rtlCol="0" anchor="ctr" anchorCtr="0">
            <a:noAutofit/>
          </a:bodyPr>
          <a:lstStyle>
            <a:lvl1pPr algn="r">
              <a:defRPr lang="en-IN" sz="3800" b="1">
                <a:solidFill>
                  <a:srgbClr val="01A4E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r" defTabSz="914400"/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809596" y="5899768"/>
            <a:ext cx="7088159" cy="695062"/>
          </a:xfrm>
          <a:prstGeom prst="rect">
            <a:avLst/>
          </a:prstGeom>
          <a:noFill/>
        </p:spPr>
        <p:txBody>
          <a:bodyPr wrap="none" lIns="54610" tIns="54610" rIns="54610" bIns="54610" rtlCol="0" anchor="ctr" anchorCtr="0">
            <a:noAutofit/>
          </a:bodyPr>
          <a:lstStyle>
            <a:lvl1pPr>
              <a:defRPr lang="en-US" sz="2800" b="1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IN"/>
            </a:lvl5pPr>
          </a:lstStyle>
          <a:p>
            <a:pPr lvl="0" defTabSz="91440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32" y="249768"/>
            <a:ext cx="2222120" cy="71774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4C14C2D-28AD-4870-B5E3-ABD2F3A77456}"/>
              </a:ext>
            </a:extLst>
          </p:cNvPr>
          <p:cNvCxnSpPr/>
          <p:nvPr userDrawn="1"/>
        </p:nvCxnSpPr>
        <p:spPr>
          <a:xfrm>
            <a:off x="6563754" y="5833093"/>
            <a:ext cx="533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57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55542C04-9956-4EA1-A77C-0D00F55A87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66191881-2A3B-4254-B0E5-82D8A3D5B7F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1361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2E02420-35A7-48F5-B6AA-069412AD52F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" name="Freeform 7610">
            <a:extLst>
              <a:ext uri="{FF2B5EF4-FFF2-40B4-BE49-F238E27FC236}">
                <a16:creationId xmlns:a16="http://schemas.microsoft.com/office/drawing/2014/main" id="{ADF652F1-76AE-4E2E-8BEA-ED6D97BA30DA}"/>
              </a:ext>
            </a:extLst>
          </p:cNvPr>
          <p:cNvSpPr>
            <a:spLocks/>
          </p:cNvSpPr>
          <p:nvPr userDrawn="1"/>
        </p:nvSpPr>
        <p:spPr bwMode="auto">
          <a:xfrm>
            <a:off x="653496" y="304015"/>
            <a:ext cx="7576104" cy="6448111"/>
          </a:xfrm>
          <a:custGeom>
            <a:avLst/>
            <a:gdLst>
              <a:gd name="T0" fmla="*/ 740 w 899"/>
              <a:gd name="T1" fmla="*/ 532 h 764"/>
              <a:gd name="T2" fmla="*/ 531 w 899"/>
              <a:gd name="T3" fmla="*/ 674 h 764"/>
              <a:gd name="T4" fmla="*/ 51 w 899"/>
              <a:gd name="T5" fmla="*/ 585 h 764"/>
              <a:gd name="T6" fmla="*/ 111 w 899"/>
              <a:gd name="T7" fmla="*/ 349 h 764"/>
              <a:gd name="T8" fmla="*/ 85 w 899"/>
              <a:gd name="T9" fmla="*/ 91 h 764"/>
              <a:gd name="T10" fmla="*/ 130 w 899"/>
              <a:gd name="T11" fmla="*/ 30 h 764"/>
              <a:gd name="T12" fmla="*/ 227 w 899"/>
              <a:gd name="T13" fmla="*/ 6 h 764"/>
              <a:gd name="T14" fmla="*/ 311 w 899"/>
              <a:gd name="T15" fmla="*/ 34 h 764"/>
              <a:gd name="T16" fmla="*/ 444 w 899"/>
              <a:gd name="T17" fmla="*/ 84 h 764"/>
              <a:gd name="T18" fmla="*/ 683 w 899"/>
              <a:gd name="T19" fmla="*/ 121 h 764"/>
              <a:gd name="T20" fmla="*/ 798 w 899"/>
              <a:gd name="T21" fmla="*/ 182 h 764"/>
              <a:gd name="T22" fmla="*/ 740 w 899"/>
              <a:gd name="T23" fmla="*/ 532 h 7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99" h="764">
                <a:moveTo>
                  <a:pt x="740" y="532"/>
                </a:moveTo>
                <a:cubicBezTo>
                  <a:pt x="692" y="585"/>
                  <a:pt x="616" y="637"/>
                  <a:pt x="531" y="674"/>
                </a:cubicBezTo>
                <a:cubicBezTo>
                  <a:pt x="356" y="751"/>
                  <a:pt x="141" y="764"/>
                  <a:pt x="51" y="585"/>
                </a:cubicBezTo>
                <a:cubicBezTo>
                  <a:pt x="0" y="487"/>
                  <a:pt x="84" y="436"/>
                  <a:pt x="111" y="349"/>
                </a:cubicBezTo>
                <a:cubicBezTo>
                  <a:pt x="138" y="262"/>
                  <a:pt x="53" y="182"/>
                  <a:pt x="85" y="91"/>
                </a:cubicBezTo>
                <a:cubicBezTo>
                  <a:pt x="94" y="66"/>
                  <a:pt x="110" y="45"/>
                  <a:pt x="130" y="30"/>
                </a:cubicBezTo>
                <a:cubicBezTo>
                  <a:pt x="157" y="10"/>
                  <a:pt x="191" y="0"/>
                  <a:pt x="227" y="6"/>
                </a:cubicBezTo>
                <a:cubicBezTo>
                  <a:pt x="256" y="11"/>
                  <a:pt x="283" y="22"/>
                  <a:pt x="311" y="34"/>
                </a:cubicBezTo>
                <a:cubicBezTo>
                  <a:pt x="355" y="53"/>
                  <a:pt x="399" y="70"/>
                  <a:pt x="444" y="84"/>
                </a:cubicBezTo>
                <a:cubicBezTo>
                  <a:pt x="524" y="108"/>
                  <a:pt x="603" y="103"/>
                  <a:pt x="683" y="121"/>
                </a:cubicBezTo>
                <a:cubicBezTo>
                  <a:pt x="726" y="131"/>
                  <a:pt x="768" y="150"/>
                  <a:pt x="798" y="182"/>
                </a:cubicBezTo>
                <a:cubicBezTo>
                  <a:pt x="899" y="292"/>
                  <a:pt x="826" y="439"/>
                  <a:pt x="740" y="532"/>
                </a:cubicBezTo>
                <a:close/>
              </a:path>
            </a:pathLst>
          </a:custGeom>
          <a:gradFill flip="none" rotWithShape="1">
            <a:gsLst>
              <a:gs pos="0">
                <a:srgbClr val="0F0E9A"/>
              </a:gs>
              <a:gs pos="100000">
                <a:srgbClr val="06AFDE">
                  <a:alpha val="90000"/>
                </a:srgbClr>
              </a:gs>
            </a:gsLst>
            <a:lin ang="189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5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8" name="AutoShape 7608">
            <a:extLst>
              <a:ext uri="{FF2B5EF4-FFF2-40B4-BE49-F238E27FC236}">
                <a16:creationId xmlns:a16="http://schemas.microsoft.com/office/drawing/2014/main" id="{65CD63D4-3B81-4A47-BE9C-B948EEF2FADC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1095375" y="869258"/>
            <a:ext cx="6104979" cy="5326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9" name="Freeform 7611">
            <a:extLst>
              <a:ext uri="{FF2B5EF4-FFF2-40B4-BE49-F238E27FC236}">
                <a16:creationId xmlns:a16="http://schemas.microsoft.com/office/drawing/2014/main" id="{5463E29C-0658-46EB-BB84-33F602A685E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98711" y="760330"/>
            <a:ext cx="7145376" cy="6000325"/>
          </a:xfrm>
          <a:custGeom>
            <a:avLst/>
            <a:gdLst>
              <a:gd name="T0" fmla="*/ 631 w 848"/>
              <a:gd name="T1" fmla="*/ 10 h 711"/>
              <a:gd name="T2" fmla="*/ 719 w 848"/>
              <a:gd name="T3" fmla="*/ 39 h 711"/>
              <a:gd name="T4" fmla="*/ 800 w 848"/>
              <a:gd name="T5" fmla="*/ 198 h 711"/>
              <a:gd name="T6" fmla="*/ 746 w 848"/>
              <a:gd name="T7" fmla="*/ 383 h 711"/>
              <a:gd name="T8" fmla="*/ 545 w 848"/>
              <a:gd name="T9" fmla="*/ 595 h 711"/>
              <a:gd name="T10" fmla="*/ 263 w 848"/>
              <a:gd name="T11" fmla="*/ 686 h 711"/>
              <a:gd name="T12" fmla="*/ 102 w 848"/>
              <a:gd name="T13" fmla="*/ 601 h 711"/>
              <a:gd name="T14" fmla="*/ 86 w 848"/>
              <a:gd name="T15" fmla="*/ 448 h 711"/>
              <a:gd name="T16" fmla="*/ 105 w 848"/>
              <a:gd name="T17" fmla="*/ 363 h 711"/>
              <a:gd name="T18" fmla="*/ 60 w 848"/>
              <a:gd name="T19" fmla="*/ 241 h 711"/>
              <a:gd name="T20" fmla="*/ 17 w 848"/>
              <a:gd name="T21" fmla="*/ 119 h 711"/>
              <a:gd name="T22" fmla="*/ 127 w 848"/>
              <a:gd name="T23" fmla="*/ 8 h 711"/>
              <a:gd name="T24" fmla="*/ 171 w 848"/>
              <a:gd name="T25" fmla="*/ 9 h 711"/>
              <a:gd name="T26" fmla="*/ 213 w 848"/>
              <a:gd name="T27" fmla="*/ 15 h 711"/>
              <a:gd name="T28" fmla="*/ 314 w 848"/>
              <a:gd name="T29" fmla="*/ 28 h 711"/>
              <a:gd name="T30" fmla="*/ 356 w 848"/>
              <a:gd name="T31" fmla="*/ 31 h 711"/>
              <a:gd name="T32" fmla="*/ 492 w 848"/>
              <a:gd name="T33" fmla="*/ 20 h 711"/>
              <a:gd name="T34" fmla="*/ 597 w 848"/>
              <a:gd name="T35" fmla="*/ 9 h 711"/>
              <a:gd name="T36" fmla="*/ 631 w 848"/>
              <a:gd name="T37" fmla="*/ 10 h 711"/>
              <a:gd name="T38" fmla="*/ 632 w 848"/>
              <a:gd name="T39" fmla="*/ 3 h 711"/>
              <a:gd name="T40" fmla="*/ 597 w 848"/>
              <a:gd name="T41" fmla="*/ 2 h 711"/>
              <a:gd name="T42" fmla="*/ 356 w 848"/>
              <a:gd name="T43" fmla="*/ 24 h 711"/>
              <a:gd name="T44" fmla="*/ 314 w 848"/>
              <a:gd name="T45" fmla="*/ 21 h 711"/>
              <a:gd name="T46" fmla="*/ 214 w 848"/>
              <a:gd name="T47" fmla="*/ 8 h 711"/>
              <a:gd name="T48" fmla="*/ 171 w 848"/>
              <a:gd name="T49" fmla="*/ 2 h 711"/>
              <a:gd name="T50" fmla="*/ 126 w 848"/>
              <a:gd name="T51" fmla="*/ 1 h 711"/>
              <a:gd name="T52" fmla="*/ 9 w 848"/>
              <a:gd name="T53" fmla="*/ 119 h 711"/>
              <a:gd name="T54" fmla="*/ 97 w 848"/>
              <a:gd name="T55" fmla="*/ 363 h 711"/>
              <a:gd name="T56" fmla="*/ 97 w 848"/>
              <a:gd name="T57" fmla="*/ 606 h 711"/>
              <a:gd name="T58" fmla="*/ 262 w 848"/>
              <a:gd name="T59" fmla="*/ 693 h 711"/>
              <a:gd name="T60" fmla="*/ 753 w 848"/>
              <a:gd name="T61" fmla="*/ 387 h 711"/>
              <a:gd name="T62" fmla="*/ 723 w 848"/>
              <a:gd name="T63" fmla="*/ 33 h 711"/>
              <a:gd name="T64" fmla="*/ 632 w 848"/>
              <a:gd name="T65" fmla="*/ 3 h 7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48" h="711">
                <a:moveTo>
                  <a:pt x="631" y="10"/>
                </a:moveTo>
                <a:cubicBezTo>
                  <a:pt x="665" y="13"/>
                  <a:pt x="695" y="23"/>
                  <a:pt x="719" y="39"/>
                </a:cubicBezTo>
                <a:cubicBezTo>
                  <a:pt x="774" y="75"/>
                  <a:pt x="801" y="128"/>
                  <a:pt x="800" y="198"/>
                </a:cubicBezTo>
                <a:cubicBezTo>
                  <a:pt x="800" y="254"/>
                  <a:pt x="780" y="320"/>
                  <a:pt x="746" y="383"/>
                </a:cubicBezTo>
                <a:cubicBezTo>
                  <a:pt x="706" y="457"/>
                  <a:pt x="631" y="536"/>
                  <a:pt x="545" y="595"/>
                </a:cubicBezTo>
                <a:cubicBezTo>
                  <a:pt x="447" y="662"/>
                  <a:pt x="347" y="694"/>
                  <a:pt x="263" y="686"/>
                </a:cubicBezTo>
                <a:cubicBezTo>
                  <a:pt x="200" y="680"/>
                  <a:pt x="146" y="651"/>
                  <a:pt x="102" y="601"/>
                </a:cubicBezTo>
                <a:cubicBezTo>
                  <a:pt x="56" y="548"/>
                  <a:pt x="70" y="502"/>
                  <a:pt x="86" y="448"/>
                </a:cubicBezTo>
                <a:cubicBezTo>
                  <a:pt x="95" y="421"/>
                  <a:pt x="103" y="393"/>
                  <a:pt x="105" y="363"/>
                </a:cubicBezTo>
                <a:cubicBezTo>
                  <a:pt x="107" y="316"/>
                  <a:pt x="83" y="278"/>
                  <a:pt x="60" y="241"/>
                </a:cubicBezTo>
                <a:cubicBezTo>
                  <a:pt x="35" y="203"/>
                  <a:pt x="12" y="166"/>
                  <a:pt x="17" y="119"/>
                </a:cubicBezTo>
                <a:cubicBezTo>
                  <a:pt x="22" y="60"/>
                  <a:pt x="68" y="14"/>
                  <a:pt x="127" y="8"/>
                </a:cubicBezTo>
                <a:cubicBezTo>
                  <a:pt x="140" y="7"/>
                  <a:pt x="154" y="8"/>
                  <a:pt x="171" y="9"/>
                </a:cubicBezTo>
                <a:cubicBezTo>
                  <a:pt x="185" y="11"/>
                  <a:pt x="200" y="13"/>
                  <a:pt x="213" y="15"/>
                </a:cubicBezTo>
                <a:cubicBezTo>
                  <a:pt x="243" y="20"/>
                  <a:pt x="279" y="25"/>
                  <a:pt x="314" y="28"/>
                </a:cubicBezTo>
                <a:cubicBezTo>
                  <a:pt x="328" y="30"/>
                  <a:pt x="342" y="31"/>
                  <a:pt x="356" y="31"/>
                </a:cubicBezTo>
                <a:cubicBezTo>
                  <a:pt x="403" y="34"/>
                  <a:pt x="448" y="27"/>
                  <a:pt x="492" y="20"/>
                </a:cubicBezTo>
                <a:cubicBezTo>
                  <a:pt x="526" y="15"/>
                  <a:pt x="562" y="10"/>
                  <a:pt x="597" y="9"/>
                </a:cubicBezTo>
                <a:cubicBezTo>
                  <a:pt x="609" y="9"/>
                  <a:pt x="620" y="9"/>
                  <a:pt x="631" y="10"/>
                </a:cubicBezTo>
                <a:close/>
                <a:moveTo>
                  <a:pt x="632" y="3"/>
                </a:moveTo>
                <a:cubicBezTo>
                  <a:pt x="620" y="2"/>
                  <a:pt x="608" y="1"/>
                  <a:pt x="597" y="2"/>
                </a:cubicBezTo>
                <a:cubicBezTo>
                  <a:pt x="515" y="4"/>
                  <a:pt x="439" y="28"/>
                  <a:pt x="356" y="24"/>
                </a:cubicBezTo>
                <a:cubicBezTo>
                  <a:pt x="342" y="23"/>
                  <a:pt x="328" y="22"/>
                  <a:pt x="314" y="21"/>
                </a:cubicBezTo>
                <a:cubicBezTo>
                  <a:pt x="281" y="18"/>
                  <a:pt x="248" y="13"/>
                  <a:pt x="214" y="8"/>
                </a:cubicBezTo>
                <a:cubicBezTo>
                  <a:pt x="200" y="5"/>
                  <a:pt x="186" y="3"/>
                  <a:pt x="171" y="2"/>
                </a:cubicBezTo>
                <a:cubicBezTo>
                  <a:pt x="156" y="0"/>
                  <a:pt x="141" y="0"/>
                  <a:pt x="126" y="1"/>
                </a:cubicBezTo>
                <a:cubicBezTo>
                  <a:pt x="64" y="7"/>
                  <a:pt x="15" y="56"/>
                  <a:pt x="9" y="119"/>
                </a:cubicBezTo>
                <a:cubicBezTo>
                  <a:pt x="0" y="215"/>
                  <a:pt x="102" y="271"/>
                  <a:pt x="97" y="363"/>
                </a:cubicBezTo>
                <a:cubicBezTo>
                  <a:pt x="92" y="454"/>
                  <a:pt x="24" y="522"/>
                  <a:pt x="97" y="606"/>
                </a:cubicBezTo>
                <a:cubicBezTo>
                  <a:pt x="144" y="661"/>
                  <a:pt x="201" y="687"/>
                  <a:pt x="262" y="693"/>
                </a:cubicBezTo>
                <a:cubicBezTo>
                  <a:pt x="451" y="711"/>
                  <a:pt x="674" y="531"/>
                  <a:pt x="753" y="387"/>
                </a:cubicBezTo>
                <a:cubicBezTo>
                  <a:pt x="813" y="275"/>
                  <a:pt x="848" y="115"/>
                  <a:pt x="723" y="33"/>
                </a:cubicBezTo>
                <a:cubicBezTo>
                  <a:pt x="696" y="15"/>
                  <a:pt x="664" y="6"/>
                  <a:pt x="632" y="3"/>
                </a:cubicBezTo>
                <a:close/>
              </a:path>
            </a:pathLst>
          </a:custGeom>
          <a:gradFill flip="none" rotWithShape="1">
            <a:gsLst>
              <a:gs pos="0">
                <a:srgbClr val="201FA2">
                  <a:alpha val="90000"/>
                </a:srgbClr>
              </a:gs>
              <a:gs pos="100000">
                <a:srgbClr val="00B0F0"/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0" name="Freeform 7612">
            <a:extLst>
              <a:ext uri="{FF2B5EF4-FFF2-40B4-BE49-F238E27FC236}">
                <a16:creationId xmlns:a16="http://schemas.microsoft.com/office/drawing/2014/main" id="{226B83F4-AF24-4030-BB58-CCBF462AA466}"/>
              </a:ext>
            </a:extLst>
          </p:cNvPr>
          <p:cNvSpPr>
            <a:spLocks/>
          </p:cNvSpPr>
          <p:nvPr userDrawn="1"/>
        </p:nvSpPr>
        <p:spPr bwMode="auto">
          <a:xfrm>
            <a:off x="5489579" y="4649667"/>
            <a:ext cx="1695188" cy="1552322"/>
          </a:xfrm>
          <a:custGeom>
            <a:avLst/>
            <a:gdLst>
              <a:gd name="T0" fmla="*/ 5 w 201"/>
              <a:gd name="T1" fmla="*/ 109 h 184"/>
              <a:gd name="T2" fmla="*/ 46 w 201"/>
              <a:gd name="T3" fmla="*/ 168 h 184"/>
              <a:gd name="T4" fmla="*/ 143 w 201"/>
              <a:gd name="T5" fmla="*/ 169 h 184"/>
              <a:gd name="T6" fmla="*/ 192 w 201"/>
              <a:gd name="T7" fmla="*/ 102 h 184"/>
              <a:gd name="T8" fmla="*/ 59 w 201"/>
              <a:gd name="T9" fmla="*/ 21 h 184"/>
              <a:gd name="T10" fmla="*/ 5 w 201"/>
              <a:gd name="T11" fmla="*/ 109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1" h="184">
                <a:moveTo>
                  <a:pt x="5" y="109"/>
                </a:moveTo>
                <a:cubicBezTo>
                  <a:pt x="8" y="134"/>
                  <a:pt x="24" y="156"/>
                  <a:pt x="46" y="168"/>
                </a:cubicBezTo>
                <a:cubicBezTo>
                  <a:pt x="75" y="184"/>
                  <a:pt x="114" y="183"/>
                  <a:pt x="143" y="169"/>
                </a:cubicBezTo>
                <a:cubicBezTo>
                  <a:pt x="168" y="156"/>
                  <a:pt x="188" y="131"/>
                  <a:pt x="192" y="102"/>
                </a:cubicBezTo>
                <a:cubicBezTo>
                  <a:pt x="201" y="29"/>
                  <a:pt x="116" y="0"/>
                  <a:pt x="59" y="21"/>
                </a:cubicBezTo>
                <a:cubicBezTo>
                  <a:pt x="24" y="33"/>
                  <a:pt x="0" y="72"/>
                  <a:pt x="5" y="109"/>
                </a:cubicBezTo>
                <a:close/>
              </a:path>
            </a:pathLst>
          </a:custGeom>
          <a:gradFill>
            <a:gsLst>
              <a:gs pos="0">
                <a:srgbClr val="00B0F0"/>
              </a:gs>
              <a:gs pos="100000">
                <a:srgbClr val="0F0E9A">
                  <a:alpha val="90000"/>
                </a:srgbClr>
              </a:gs>
            </a:gsLst>
            <a:lin ang="189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1" name="Freeform 7613">
            <a:extLst>
              <a:ext uri="{FF2B5EF4-FFF2-40B4-BE49-F238E27FC236}">
                <a16:creationId xmlns:a16="http://schemas.microsoft.com/office/drawing/2014/main" id="{C19AB246-F13B-4D6D-A36A-C02CF2BD1978}"/>
              </a:ext>
            </a:extLst>
          </p:cNvPr>
          <p:cNvSpPr>
            <a:spLocks/>
          </p:cNvSpPr>
          <p:nvPr userDrawn="1"/>
        </p:nvSpPr>
        <p:spPr bwMode="auto">
          <a:xfrm>
            <a:off x="5178262" y="6101772"/>
            <a:ext cx="699399" cy="607710"/>
          </a:xfrm>
          <a:custGeom>
            <a:avLst/>
            <a:gdLst>
              <a:gd name="T0" fmla="*/ 3 w 83"/>
              <a:gd name="T1" fmla="*/ 39 h 72"/>
              <a:gd name="T2" fmla="*/ 49 w 83"/>
              <a:gd name="T3" fmla="*/ 66 h 72"/>
              <a:gd name="T4" fmla="*/ 44 w 83"/>
              <a:gd name="T5" fmla="*/ 1 h 72"/>
              <a:gd name="T6" fmla="*/ 3 w 83"/>
              <a:gd name="T7" fmla="*/ 39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3" h="72">
                <a:moveTo>
                  <a:pt x="3" y="39"/>
                </a:moveTo>
                <a:cubicBezTo>
                  <a:pt x="5" y="60"/>
                  <a:pt x="30" y="72"/>
                  <a:pt x="49" y="66"/>
                </a:cubicBezTo>
                <a:cubicBezTo>
                  <a:pt x="83" y="55"/>
                  <a:pt x="83" y="3"/>
                  <a:pt x="44" y="1"/>
                </a:cubicBezTo>
                <a:cubicBezTo>
                  <a:pt x="23" y="0"/>
                  <a:pt x="0" y="16"/>
                  <a:pt x="3" y="39"/>
                </a:cubicBezTo>
                <a:close/>
              </a:path>
            </a:pathLst>
          </a:custGeom>
          <a:gradFill>
            <a:gsLst>
              <a:gs pos="0">
                <a:srgbClr val="00B0F0"/>
              </a:gs>
              <a:gs pos="100000">
                <a:srgbClr val="0F0E9A">
                  <a:alpha val="90000"/>
                </a:srgbClr>
              </a:gs>
            </a:gsLst>
            <a:lin ang="189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2" name="Freeform 7616">
            <a:extLst>
              <a:ext uri="{FF2B5EF4-FFF2-40B4-BE49-F238E27FC236}">
                <a16:creationId xmlns:a16="http://schemas.microsoft.com/office/drawing/2014/main" id="{FE764069-DA9A-4332-A770-AF1A10F1FB7E}"/>
              </a:ext>
            </a:extLst>
          </p:cNvPr>
          <p:cNvSpPr>
            <a:spLocks/>
          </p:cNvSpPr>
          <p:nvPr userDrawn="1"/>
        </p:nvSpPr>
        <p:spPr bwMode="auto">
          <a:xfrm>
            <a:off x="3839170" y="489526"/>
            <a:ext cx="2064078" cy="1341225"/>
          </a:xfrm>
          <a:custGeom>
            <a:avLst/>
            <a:gdLst>
              <a:gd name="T0" fmla="*/ 25 w 245"/>
              <a:gd name="T1" fmla="*/ 114 h 159"/>
              <a:gd name="T2" fmla="*/ 87 w 245"/>
              <a:gd name="T3" fmla="*/ 157 h 159"/>
              <a:gd name="T4" fmla="*/ 191 w 245"/>
              <a:gd name="T5" fmla="*/ 118 h 159"/>
              <a:gd name="T6" fmla="*/ 232 w 245"/>
              <a:gd name="T7" fmla="*/ 95 h 159"/>
              <a:gd name="T8" fmla="*/ 232 w 245"/>
              <a:gd name="T9" fmla="*/ 38 h 159"/>
              <a:gd name="T10" fmla="*/ 101 w 245"/>
              <a:gd name="T11" fmla="*/ 7 h 159"/>
              <a:gd name="T12" fmla="*/ 25 w 245"/>
              <a:gd name="T13" fmla="*/ 114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5" h="159">
                <a:moveTo>
                  <a:pt x="25" y="114"/>
                </a:moveTo>
                <a:cubicBezTo>
                  <a:pt x="35" y="138"/>
                  <a:pt x="61" y="155"/>
                  <a:pt x="87" y="157"/>
                </a:cubicBezTo>
                <a:cubicBezTo>
                  <a:pt x="125" y="159"/>
                  <a:pt x="157" y="132"/>
                  <a:pt x="191" y="118"/>
                </a:cubicBezTo>
                <a:cubicBezTo>
                  <a:pt x="206" y="112"/>
                  <a:pt x="222" y="107"/>
                  <a:pt x="232" y="95"/>
                </a:cubicBezTo>
                <a:cubicBezTo>
                  <a:pt x="245" y="79"/>
                  <a:pt x="244" y="55"/>
                  <a:pt x="232" y="38"/>
                </a:cubicBezTo>
                <a:cubicBezTo>
                  <a:pt x="206" y="2"/>
                  <a:pt x="141" y="0"/>
                  <a:pt x="101" y="7"/>
                </a:cubicBezTo>
                <a:cubicBezTo>
                  <a:pt x="50" y="16"/>
                  <a:pt x="0" y="57"/>
                  <a:pt x="25" y="114"/>
                </a:cubicBezTo>
                <a:close/>
              </a:path>
            </a:pathLst>
          </a:custGeom>
          <a:gradFill>
            <a:gsLst>
              <a:gs pos="0">
                <a:srgbClr val="00B0F0"/>
              </a:gs>
              <a:gs pos="100000">
                <a:srgbClr val="0F0E9A">
                  <a:alpha val="80000"/>
                </a:srgbClr>
              </a:gs>
            </a:gsLst>
            <a:lin ang="189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3" name="Oval 7614">
            <a:extLst>
              <a:ext uri="{FF2B5EF4-FFF2-40B4-BE49-F238E27FC236}">
                <a16:creationId xmlns:a16="http://schemas.microsoft.com/office/drawing/2014/main" id="{62DBC7BF-D735-4E1F-820D-83CEB9CF2B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53495" y="2189828"/>
            <a:ext cx="2357126" cy="2355650"/>
          </a:xfrm>
          <a:prstGeom prst="ellipse">
            <a:avLst/>
          </a:prstGeom>
          <a:gradFill flip="none" rotWithShape="1">
            <a:gsLst>
              <a:gs pos="0">
                <a:srgbClr val="E7E6E6">
                  <a:lumMod val="90000"/>
                </a:srgbClr>
              </a:gs>
              <a:gs pos="100000">
                <a:sysClr val="window" lastClr="FFFFFF"/>
              </a:gs>
            </a:gsLst>
            <a:lin ang="5400000" scaled="1"/>
            <a:tileRect/>
          </a:gradFill>
          <a:ln>
            <a:noFill/>
          </a:ln>
          <a:effectLst>
            <a:outerShdw blurRad="762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4" name="Freeform 7615">
            <a:extLst>
              <a:ext uri="{FF2B5EF4-FFF2-40B4-BE49-F238E27FC236}">
                <a16:creationId xmlns:a16="http://schemas.microsoft.com/office/drawing/2014/main" id="{BB0781DD-73DC-4461-9FD7-6DCCAC057241}"/>
              </a:ext>
            </a:extLst>
          </p:cNvPr>
          <p:cNvSpPr>
            <a:spLocks/>
          </p:cNvSpPr>
          <p:nvPr userDrawn="1"/>
        </p:nvSpPr>
        <p:spPr bwMode="auto">
          <a:xfrm>
            <a:off x="660673" y="2182649"/>
            <a:ext cx="2345311" cy="1174133"/>
          </a:xfrm>
          <a:custGeom>
            <a:avLst/>
            <a:gdLst>
              <a:gd name="T0" fmla="*/ 0 w 402"/>
              <a:gd name="T1" fmla="*/ 201 h 201"/>
              <a:gd name="T2" fmla="*/ 15 w 402"/>
              <a:gd name="T3" fmla="*/ 124 h 201"/>
              <a:gd name="T4" fmla="*/ 59 w 402"/>
              <a:gd name="T5" fmla="*/ 59 h 201"/>
              <a:gd name="T6" fmla="*/ 124 w 402"/>
              <a:gd name="T7" fmla="*/ 15 h 201"/>
              <a:gd name="T8" fmla="*/ 201 w 402"/>
              <a:gd name="T9" fmla="*/ 0 h 201"/>
              <a:gd name="T10" fmla="*/ 278 w 402"/>
              <a:gd name="T11" fmla="*/ 15 h 201"/>
              <a:gd name="T12" fmla="*/ 343 w 402"/>
              <a:gd name="T13" fmla="*/ 59 h 201"/>
              <a:gd name="T14" fmla="*/ 387 w 402"/>
              <a:gd name="T15" fmla="*/ 124 h 201"/>
              <a:gd name="T16" fmla="*/ 402 w 402"/>
              <a:gd name="T17" fmla="*/ 201 h 201"/>
              <a:gd name="T18" fmla="*/ 398 w 402"/>
              <a:gd name="T19" fmla="*/ 201 h 201"/>
              <a:gd name="T20" fmla="*/ 380 w 402"/>
              <a:gd name="T21" fmla="*/ 127 h 201"/>
              <a:gd name="T22" fmla="*/ 337 w 402"/>
              <a:gd name="T23" fmla="*/ 65 h 201"/>
              <a:gd name="T24" fmla="*/ 274 w 402"/>
              <a:gd name="T25" fmla="*/ 24 h 201"/>
              <a:gd name="T26" fmla="*/ 201 w 402"/>
              <a:gd name="T27" fmla="*/ 10 h 201"/>
              <a:gd name="T28" fmla="*/ 128 w 402"/>
              <a:gd name="T29" fmla="*/ 24 h 201"/>
              <a:gd name="T30" fmla="*/ 65 w 402"/>
              <a:gd name="T31" fmla="*/ 65 h 201"/>
              <a:gd name="T32" fmla="*/ 22 w 402"/>
              <a:gd name="T33" fmla="*/ 127 h 201"/>
              <a:gd name="T34" fmla="*/ 4 w 402"/>
              <a:gd name="T35" fmla="*/ 201 h 201"/>
              <a:gd name="T36" fmla="*/ 0 w 402"/>
              <a:gd name="T37" fmla="*/ 201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02" h="201">
                <a:moveTo>
                  <a:pt x="0" y="201"/>
                </a:moveTo>
                <a:cubicBezTo>
                  <a:pt x="0" y="175"/>
                  <a:pt x="5" y="149"/>
                  <a:pt x="15" y="124"/>
                </a:cubicBezTo>
                <a:cubicBezTo>
                  <a:pt x="25" y="100"/>
                  <a:pt x="40" y="78"/>
                  <a:pt x="59" y="59"/>
                </a:cubicBezTo>
                <a:cubicBezTo>
                  <a:pt x="77" y="40"/>
                  <a:pt x="100" y="26"/>
                  <a:pt x="124" y="15"/>
                </a:cubicBezTo>
                <a:cubicBezTo>
                  <a:pt x="148" y="5"/>
                  <a:pt x="175" y="0"/>
                  <a:pt x="201" y="0"/>
                </a:cubicBezTo>
                <a:cubicBezTo>
                  <a:pt x="227" y="0"/>
                  <a:pt x="254" y="5"/>
                  <a:pt x="278" y="15"/>
                </a:cubicBezTo>
                <a:cubicBezTo>
                  <a:pt x="302" y="26"/>
                  <a:pt x="325" y="40"/>
                  <a:pt x="343" y="59"/>
                </a:cubicBezTo>
                <a:cubicBezTo>
                  <a:pt x="362" y="78"/>
                  <a:pt x="377" y="100"/>
                  <a:pt x="387" y="124"/>
                </a:cubicBezTo>
                <a:cubicBezTo>
                  <a:pt x="397" y="149"/>
                  <a:pt x="402" y="175"/>
                  <a:pt x="402" y="201"/>
                </a:cubicBezTo>
                <a:cubicBezTo>
                  <a:pt x="398" y="201"/>
                  <a:pt x="398" y="201"/>
                  <a:pt x="398" y="201"/>
                </a:cubicBezTo>
                <a:cubicBezTo>
                  <a:pt x="396" y="176"/>
                  <a:pt x="391" y="150"/>
                  <a:pt x="380" y="127"/>
                </a:cubicBezTo>
                <a:cubicBezTo>
                  <a:pt x="370" y="104"/>
                  <a:pt x="355" y="83"/>
                  <a:pt x="337" y="65"/>
                </a:cubicBezTo>
                <a:cubicBezTo>
                  <a:pt x="319" y="48"/>
                  <a:pt x="298" y="34"/>
                  <a:pt x="274" y="24"/>
                </a:cubicBezTo>
                <a:cubicBezTo>
                  <a:pt x="251" y="15"/>
                  <a:pt x="226" y="10"/>
                  <a:pt x="201" y="10"/>
                </a:cubicBezTo>
                <a:cubicBezTo>
                  <a:pt x="176" y="10"/>
                  <a:pt x="151" y="15"/>
                  <a:pt x="128" y="24"/>
                </a:cubicBezTo>
                <a:cubicBezTo>
                  <a:pt x="104" y="34"/>
                  <a:pt x="83" y="48"/>
                  <a:pt x="65" y="65"/>
                </a:cubicBezTo>
                <a:cubicBezTo>
                  <a:pt x="47" y="83"/>
                  <a:pt x="32" y="104"/>
                  <a:pt x="22" y="127"/>
                </a:cubicBezTo>
                <a:cubicBezTo>
                  <a:pt x="11" y="150"/>
                  <a:pt x="6" y="176"/>
                  <a:pt x="4" y="201"/>
                </a:cubicBezTo>
                <a:lnTo>
                  <a:pt x="0" y="201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45" name="Picture 7622" descr="Unilever - Wikipedia">
            <a:extLst>
              <a:ext uri="{FF2B5EF4-FFF2-40B4-BE49-F238E27FC236}">
                <a16:creationId xmlns:a16="http://schemas.microsoft.com/office/drawing/2014/main" id="{19603693-CF56-4260-8590-2901983655F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3843" y="2864578"/>
            <a:ext cx="1009782" cy="1117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Image result for CSS corp logo&quot;">
            <a:extLst>
              <a:ext uri="{FF2B5EF4-FFF2-40B4-BE49-F238E27FC236}">
                <a16:creationId xmlns:a16="http://schemas.microsoft.com/office/drawing/2014/main" id="{E0FE4E67-85B9-407C-AE3B-7473C931DE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86355" y="497308"/>
            <a:ext cx="2171504" cy="51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3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65">
          <p15:clr>
            <a:srgbClr val="FBAE40"/>
          </p15:clr>
        </p15:guide>
        <p15:guide id="3" pos="7502">
          <p15:clr>
            <a:srgbClr val="FBAE40"/>
          </p15:clr>
        </p15:guide>
        <p15:guide id="4" orient="horz" pos="816">
          <p15:clr>
            <a:srgbClr val="FBAE40"/>
          </p15:clr>
        </p15:guide>
        <p15:guide id="5" orient="horz" pos="96">
          <p15:clr>
            <a:srgbClr val="FBAE40"/>
          </p15:clr>
        </p15:guide>
        <p15:guide id="6" orient="horz" pos="384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7620" descr="http://www.easypurl.info/wp-content/uploads/2014/08/shutterstock_92389585.jpg">
            <a:extLst>
              <a:ext uri="{FF2B5EF4-FFF2-40B4-BE49-F238E27FC236}">
                <a16:creationId xmlns:a16="http://schemas.microsoft.com/office/drawing/2014/main" id="{5D56241E-712E-4D97-8983-F3D380D14E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C839EEA-F817-451C-88F8-244B27DCE31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1361">
              <a:alpha val="2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 49">
            <a:extLst>
              <a:ext uri="{FF2B5EF4-FFF2-40B4-BE49-F238E27FC236}">
                <a16:creationId xmlns:a16="http://schemas.microsoft.com/office/drawing/2014/main" id="{C10C43CC-8663-4585-89A1-E8DEDCEEB09C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0"/>
            <a:ext cx="4949213" cy="6858000"/>
          </a:xfrm>
          <a:custGeom>
            <a:avLst/>
            <a:gdLst>
              <a:gd name="connsiteX0" fmla="*/ 4949213 w 4949213"/>
              <a:gd name="connsiteY0" fmla="*/ 0 h 6858000"/>
              <a:gd name="connsiteX1" fmla="*/ 578191 w 4949213"/>
              <a:gd name="connsiteY1" fmla="*/ 0 h 6858000"/>
              <a:gd name="connsiteX2" fmla="*/ 566350 w 4949213"/>
              <a:gd name="connsiteY2" fmla="*/ 37832 h 6858000"/>
              <a:gd name="connsiteX3" fmla="*/ 908517 w 4949213"/>
              <a:gd name="connsiteY3" fmla="*/ 3020615 h 6858000"/>
              <a:gd name="connsiteX4" fmla="*/ 192293 w 4949213"/>
              <a:gd name="connsiteY4" fmla="*/ 5842001 h 6858000"/>
              <a:gd name="connsiteX5" fmla="*/ 940997 w 4949213"/>
              <a:gd name="connsiteY5" fmla="*/ 6813720 h 6858000"/>
              <a:gd name="connsiteX6" fmla="*/ 996720 w 4949213"/>
              <a:gd name="connsiteY6" fmla="*/ 6858000 h 6858000"/>
              <a:gd name="connsiteX7" fmla="*/ 4949213 w 4949213"/>
              <a:gd name="connsiteY7" fmla="*/ 6858000 h 6858000"/>
              <a:gd name="connsiteX8" fmla="*/ 4949213 w 4949213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49213" h="6858000">
                <a:moveTo>
                  <a:pt x="4949213" y="0"/>
                </a:moveTo>
                <a:lnTo>
                  <a:pt x="578191" y="0"/>
                </a:lnTo>
                <a:lnTo>
                  <a:pt x="566350" y="37832"/>
                </a:lnTo>
                <a:cubicBezTo>
                  <a:pt x="278277" y="1083983"/>
                  <a:pt x="1220746" y="2013031"/>
                  <a:pt x="908517" y="3020615"/>
                </a:cubicBezTo>
                <a:cubicBezTo>
                  <a:pt x="586216" y="4060703"/>
                  <a:pt x="-416497" y="4670409"/>
                  <a:pt x="192293" y="5842001"/>
                </a:cubicBezTo>
                <a:cubicBezTo>
                  <a:pt x="393731" y="6243242"/>
                  <a:pt x="647627" y="6563786"/>
                  <a:pt x="940997" y="6813720"/>
                </a:cubicBezTo>
                <a:lnTo>
                  <a:pt x="996720" y="6858000"/>
                </a:lnTo>
                <a:lnTo>
                  <a:pt x="4949213" y="6858000"/>
                </a:lnTo>
                <a:lnTo>
                  <a:pt x="4949213" y="0"/>
                </a:lnTo>
                <a:close/>
              </a:path>
            </a:pathLst>
          </a:custGeom>
          <a:gradFill flip="none" rotWithShape="1">
            <a:gsLst>
              <a:gs pos="0">
                <a:srgbClr val="0F0E9A">
                  <a:alpha val="90000"/>
                </a:srgbClr>
              </a:gs>
              <a:gs pos="100000">
                <a:srgbClr val="06AFDE">
                  <a:alpha val="90000"/>
                </a:srgbClr>
              </a:gs>
            </a:gsLst>
            <a:lin ang="189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3" name="Freeform 45">
            <a:extLst>
              <a:ext uri="{FF2B5EF4-FFF2-40B4-BE49-F238E27FC236}">
                <a16:creationId xmlns:a16="http://schemas.microsoft.com/office/drawing/2014/main" id="{131E4D48-993C-4075-8856-573500B98257}"/>
              </a:ext>
            </a:extLst>
          </p:cNvPr>
          <p:cNvSpPr>
            <a:spLocks/>
          </p:cNvSpPr>
          <p:nvPr userDrawn="1"/>
        </p:nvSpPr>
        <p:spPr bwMode="auto">
          <a:xfrm flipH="1">
            <a:off x="8791193" y="0"/>
            <a:ext cx="3400807" cy="6858000"/>
          </a:xfrm>
          <a:custGeom>
            <a:avLst/>
            <a:gdLst>
              <a:gd name="connsiteX0" fmla="*/ 2982278 w 3400807"/>
              <a:gd name="connsiteY0" fmla="*/ 0 h 6858000"/>
              <a:gd name="connsiteX1" fmla="*/ 0 w 3400807"/>
              <a:gd name="connsiteY1" fmla="*/ 0 h 6858000"/>
              <a:gd name="connsiteX2" fmla="*/ 0 w 3400807"/>
              <a:gd name="connsiteY2" fmla="*/ 6858000 h 6858000"/>
              <a:gd name="connsiteX3" fmla="*/ 3400807 w 3400807"/>
              <a:gd name="connsiteY3" fmla="*/ 6858000 h 6858000"/>
              <a:gd name="connsiteX4" fmla="*/ 3345084 w 3400807"/>
              <a:gd name="connsiteY4" fmla="*/ 6813720 h 6858000"/>
              <a:gd name="connsiteX5" fmla="*/ 2596380 w 3400807"/>
              <a:gd name="connsiteY5" fmla="*/ 5842001 h 6858000"/>
              <a:gd name="connsiteX6" fmla="*/ 3312604 w 3400807"/>
              <a:gd name="connsiteY6" fmla="*/ 3020615 h 6858000"/>
              <a:gd name="connsiteX7" fmla="*/ 2970437 w 3400807"/>
              <a:gd name="connsiteY7" fmla="*/ 37832 h 6858000"/>
              <a:gd name="connsiteX8" fmla="*/ 2982278 w 3400807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00807" h="6858000">
                <a:moveTo>
                  <a:pt x="2982278" y="0"/>
                </a:moveTo>
                <a:lnTo>
                  <a:pt x="0" y="0"/>
                </a:lnTo>
                <a:lnTo>
                  <a:pt x="0" y="6858000"/>
                </a:lnTo>
                <a:lnTo>
                  <a:pt x="3400807" y="6858000"/>
                </a:lnTo>
                <a:lnTo>
                  <a:pt x="3345084" y="6813720"/>
                </a:lnTo>
                <a:cubicBezTo>
                  <a:pt x="3051714" y="6563786"/>
                  <a:pt x="2797818" y="6243242"/>
                  <a:pt x="2596380" y="5842001"/>
                </a:cubicBezTo>
                <a:cubicBezTo>
                  <a:pt x="1987590" y="4670409"/>
                  <a:pt x="2990303" y="4060703"/>
                  <a:pt x="3312604" y="3020615"/>
                </a:cubicBezTo>
                <a:cubicBezTo>
                  <a:pt x="3624833" y="2013031"/>
                  <a:pt x="2682364" y="1083983"/>
                  <a:pt x="2970437" y="37832"/>
                </a:cubicBezTo>
                <a:lnTo>
                  <a:pt x="2982278" y="0"/>
                </a:lnTo>
                <a:close/>
              </a:path>
            </a:pathLst>
          </a:custGeom>
          <a:gradFill flip="none" rotWithShape="1">
            <a:gsLst>
              <a:gs pos="0">
                <a:srgbClr val="0F0E9A">
                  <a:alpha val="75000"/>
                </a:srgbClr>
              </a:gs>
              <a:gs pos="100000">
                <a:srgbClr val="06AFDE">
                  <a:alpha val="75000"/>
                </a:srgbClr>
              </a:gs>
            </a:gsLst>
            <a:lin ang="189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4" name="Freeform 7612">
            <a:extLst>
              <a:ext uri="{FF2B5EF4-FFF2-40B4-BE49-F238E27FC236}">
                <a16:creationId xmlns:a16="http://schemas.microsoft.com/office/drawing/2014/main" id="{845447A2-701B-4AFB-AC3D-D0E4A9A18346}"/>
              </a:ext>
            </a:extLst>
          </p:cNvPr>
          <p:cNvSpPr>
            <a:spLocks/>
          </p:cNvSpPr>
          <p:nvPr userDrawn="1"/>
        </p:nvSpPr>
        <p:spPr bwMode="auto">
          <a:xfrm>
            <a:off x="9543884" y="4649667"/>
            <a:ext cx="1695188" cy="1552322"/>
          </a:xfrm>
          <a:custGeom>
            <a:avLst/>
            <a:gdLst>
              <a:gd name="T0" fmla="*/ 5 w 201"/>
              <a:gd name="T1" fmla="*/ 109 h 184"/>
              <a:gd name="T2" fmla="*/ 46 w 201"/>
              <a:gd name="T3" fmla="*/ 168 h 184"/>
              <a:gd name="T4" fmla="*/ 143 w 201"/>
              <a:gd name="T5" fmla="*/ 169 h 184"/>
              <a:gd name="T6" fmla="*/ 192 w 201"/>
              <a:gd name="T7" fmla="*/ 102 h 184"/>
              <a:gd name="T8" fmla="*/ 59 w 201"/>
              <a:gd name="T9" fmla="*/ 21 h 184"/>
              <a:gd name="T10" fmla="*/ 5 w 201"/>
              <a:gd name="T11" fmla="*/ 109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1" h="184">
                <a:moveTo>
                  <a:pt x="5" y="109"/>
                </a:moveTo>
                <a:cubicBezTo>
                  <a:pt x="8" y="134"/>
                  <a:pt x="24" y="156"/>
                  <a:pt x="46" y="168"/>
                </a:cubicBezTo>
                <a:cubicBezTo>
                  <a:pt x="75" y="184"/>
                  <a:pt x="114" y="183"/>
                  <a:pt x="143" y="169"/>
                </a:cubicBezTo>
                <a:cubicBezTo>
                  <a:pt x="168" y="156"/>
                  <a:pt x="188" y="131"/>
                  <a:pt x="192" y="102"/>
                </a:cubicBezTo>
                <a:cubicBezTo>
                  <a:pt x="201" y="29"/>
                  <a:pt x="116" y="0"/>
                  <a:pt x="59" y="21"/>
                </a:cubicBezTo>
                <a:cubicBezTo>
                  <a:pt x="24" y="33"/>
                  <a:pt x="0" y="72"/>
                  <a:pt x="5" y="109"/>
                </a:cubicBezTo>
                <a:close/>
              </a:path>
            </a:pathLst>
          </a:custGeom>
          <a:gradFill>
            <a:gsLst>
              <a:gs pos="0">
                <a:srgbClr val="00B0F0"/>
              </a:gs>
              <a:gs pos="100000">
                <a:srgbClr val="0F0E9A">
                  <a:alpha val="90000"/>
                </a:srgbClr>
              </a:gs>
            </a:gsLst>
            <a:lin ang="189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5" name="Freeform 7613">
            <a:extLst>
              <a:ext uri="{FF2B5EF4-FFF2-40B4-BE49-F238E27FC236}">
                <a16:creationId xmlns:a16="http://schemas.microsoft.com/office/drawing/2014/main" id="{33C597F0-065B-4982-989E-8E4F9F0694DF}"/>
              </a:ext>
            </a:extLst>
          </p:cNvPr>
          <p:cNvSpPr>
            <a:spLocks/>
          </p:cNvSpPr>
          <p:nvPr userDrawn="1"/>
        </p:nvSpPr>
        <p:spPr bwMode="auto">
          <a:xfrm>
            <a:off x="9232567" y="6101772"/>
            <a:ext cx="699399" cy="607710"/>
          </a:xfrm>
          <a:custGeom>
            <a:avLst/>
            <a:gdLst>
              <a:gd name="T0" fmla="*/ 3 w 83"/>
              <a:gd name="T1" fmla="*/ 39 h 72"/>
              <a:gd name="T2" fmla="*/ 49 w 83"/>
              <a:gd name="T3" fmla="*/ 66 h 72"/>
              <a:gd name="T4" fmla="*/ 44 w 83"/>
              <a:gd name="T5" fmla="*/ 1 h 72"/>
              <a:gd name="T6" fmla="*/ 3 w 83"/>
              <a:gd name="T7" fmla="*/ 39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3" h="72">
                <a:moveTo>
                  <a:pt x="3" y="39"/>
                </a:moveTo>
                <a:cubicBezTo>
                  <a:pt x="5" y="60"/>
                  <a:pt x="30" y="72"/>
                  <a:pt x="49" y="66"/>
                </a:cubicBezTo>
                <a:cubicBezTo>
                  <a:pt x="83" y="55"/>
                  <a:pt x="83" y="3"/>
                  <a:pt x="44" y="1"/>
                </a:cubicBezTo>
                <a:cubicBezTo>
                  <a:pt x="23" y="0"/>
                  <a:pt x="0" y="16"/>
                  <a:pt x="3" y="39"/>
                </a:cubicBezTo>
                <a:close/>
              </a:path>
            </a:pathLst>
          </a:custGeom>
          <a:gradFill>
            <a:gsLst>
              <a:gs pos="0">
                <a:srgbClr val="00B0F0"/>
              </a:gs>
              <a:gs pos="100000">
                <a:srgbClr val="0F0E9A">
                  <a:alpha val="90000"/>
                </a:srgbClr>
              </a:gs>
            </a:gsLst>
            <a:lin ang="189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6" name="Freeform 7616">
            <a:extLst>
              <a:ext uri="{FF2B5EF4-FFF2-40B4-BE49-F238E27FC236}">
                <a16:creationId xmlns:a16="http://schemas.microsoft.com/office/drawing/2014/main" id="{40FD6C54-D1BB-4794-BDCB-E254F54C2D0F}"/>
              </a:ext>
            </a:extLst>
          </p:cNvPr>
          <p:cNvSpPr>
            <a:spLocks/>
          </p:cNvSpPr>
          <p:nvPr userDrawn="1"/>
        </p:nvSpPr>
        <p:spPr bwMode="auto">
          <a:xfrm>
            <a:off x="7893475" y="489526"/>
            <a:ext cx="2064078" cy="1341225"/>
          </a:xfrm>
          <a:custGeom>
            <a:avLst/>
            <a:gdLst>
              <a:gd name="T0" fmla="*/ 25 w 245"/>
              <a:gd name="T1" fmla="*/ 114 h 159"/>
              <a:gd name="T2" fmla="*/ 87 w 245"/>
              <a:gd name="T3" fmla="*/ 157 h 159"/>
              <a:gd name="T4" fmla="*/ 191 w 245"/>
              <a:gd name="T5" fmla="*/ 118 h 159"/>
              <a:gd name="T6" fmla="*/ 232 w 245"/>
              <a:gd name="T7" fmla="*/ 95 h 159"/>
              <a:gd name="T8" fmla="*/ 232 w 245"/>
              <a:gd name="T9" fmla="*/ 38 h 159"/>
              <a:gd name="T10" fmla="*/ 101 w 245"/>
              <a:gd name="T11" fmla="*/ 7 h 159"/>
              <a:gd name="T12" fmla="*/ 25 w 245"/>
              <a:gd name="T13" fmla="*/ 114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5" h="159">
                <a:moveTo>
                  <a:pt x="25" y="114"/>
                </a:moveTo>
                <a:cubicBezTo>
                  <a:pt x="35" y="138"/>
                  <a:pt x="61" y="155"/>
                  <a:pt x="87" y="157"/>
                </a:cubicBezTo>
                <a:cubicBezTo>
                  <a:pt x="125" y="159"/>
                  <a:pt x="157" y="132"/>
                  <a:pt x="191" y="118"/>
                </a:cubicBezTo>
                <a:cubicBezTo>
                  <a:pt x="206" y="112"/>
                  <a:pt x="222" y="107"/>
                  <a:pt x="232" y="95"/>
                </a:cubicBezTo>
                <a:cubicBezTo>
                  <a:pt x="245" y="79"/>
                  <a:pt x="244" y="55"/>
                  <a:pt x="232" y="38"/>
                </a:cubicBezTo>
                <a:cubicBezTo>
                  <a:pt x="206" y="2"/>
                  <a:pt x="141" y="0"/>
                  <a:pt x="101" y="7"/>
                </a:cubicBezTo>
                <a:cubicBezTo>
                  <a:pt x="50" y="16"/>
                  <a:pt x="0" y="57"/>
                  <a:pt x="25" y="114"/>
                </a:cubicBezTo>
                <a:close/>
              </a:path>
            </a:pathLst>
          </a:custGeom>
          <a:gradFill>
            <a:gsLst>
              <a:gs pos="0">
                <a:srgbClr val="00B0F0"/>
              </a:gs>
              <a:gs pos="100000">
                <a:srgbClr val="0F0E9A">
                  <a:alpha val="90000"/>
                </a:srgbClr>
              </a:gs>
            </a:gsLst>
            <a:lin ang="189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7" name="Freeform 53">
            <a:extLst>
              <a:ext uri="{FF2B5EF4-FFF2-40B4-BE49-F238E27FC236}">
                <a16:creationId xmlns:a16="http://schemas.microsoft.com/office/drawing/2014/main" id="{CE8E62A3-461C-4883-A046-1B3C2F678C51}"/>
              </a:ext>
            </a:extLst>
          </p:cNvPr>
          <p:cNvSpPr>
            <a:spLocks/>
          </p:cNvSpPr>
          <p:nvPr userDrawn="1"/>
        </p:nvSpPr>
        <p:spPr bwMode="auto">
          <a:xfrm flipH="1">
            <a:off x="3611594" y="0"/>
            <a:ext cx="1067069" cy="6858000"/>
          </a:xfrm>
          <a:custGeom>
            <a:avLst/>
            <a:gdLst>
              <a:gd name="connsiteX0" fmla="*/ 648540 w 1067069"/>
              <a:gd name="connsiteY0" fmla="*/ 0 h 6858000"/>
              <a:gd name="connsiteX1" fmla="*/ 578191 w 1067069"/>
              <a:gd name="connsiteY1" fmla="*/ 0 h 6858000"/>
              <a:gd name="connsiteX2" fmla="*/ 566350 w 1067069"/>
              <a:gd name="connsiteY2" fmla="*/ 37832 h 6858000"/>
              <a:gd name="connsiteX3" fmla="*/ 908517 w 1067069"/>
              <a:gd name="connsiteY3" fmla="*/ 3020615 h 6858000"/>
              <a:gd name="connsiteX4" fmla="*/ 192293 w 1067069"/>
              <a:gd name="connsiteY4" fmla="*/ 5842001 h 6858000"/>
              <a:gd name="connsiteX5" fmla="*/ 940997 w 1067069"/>
              <a:gd name="connsiteY5" fmla="*/ 6813720 h 6858000"/>
              <a:gd name="connsiteX6" fmla="*/ 996720 w 1067069"/>
              <a:gd name="connsiteY6" fmla="*/ 6858000 h 6858000"/>
              <a:gd name="connsiteX7" fmla="*/ 1067069 w 1067069"/>
              <a:gd name="connsiteY7" fmla="*/ 6858000 h 6858000"/>
              <a:gd name="connsiteX8" fmla="*/ 1011346 w 1067069"/>
              <a:gd name="connsiteY8" fmla="*/ 6813720 h 6858000"/>
              <a:gd name="connsiteX9" fmla="*/ 262642 w 1067069"/>
              <a:gd name="connsiteY9" fmla="*/ 5842001 h 6858000"/>
              <a:gd name="connsiteX10" fmla="*/ 978866 w 1067069"/>
              <a:gd name="connsiteY10" fmla="*/ 3020615 h 6858000"/>
              <a:gd name="connsiteX11" fmla="*/ 636699 w 1067069"/>
              <a:gd name="connsiteY11" fmla="*/ 3783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67069" h="6858000">
                <a:moveTo>
                  <a:pt x="648540" y="0"/>
                </a:moveTo>
                <a:lnTo>
                  <a:pt x="578191" y="0"/>
                </a:lnTo>
                <a:lnTo>
                  <a:pt x="566350" y="37832"/>
                </a:lnTo>
                <a:cubicBezTo>
                  <a:pt x="278277" y="1083983"/>
                  <a:pt x="1220746" y="2013031"/>
                  <a:pt x="908517" y="3020615"/>
                </a:cubicBezTo>
                <a:cubicBezTo>
                  <a:pt x="586216" y="4060703"/>
                  <a:pt x="-416497" y="4670409"/>
                  <a:pt x="192293" y="5842001"/>
                </a:cubicBezTo>
                <a:cubicBezTo>
                  <a:pt x="393731" y="6243242"/>
                  <a:pt x="647627" y="6563786"/>
                  <a:pt x="940997" y="6813720"/>
                </a:cubicBezTo>
                <a:lnTo>
                  <a:pt x="996720" y="6858000"/>
                </a:lnTo>
                <a:lnTo>
                  <a:pt x="1067069" y="6858000"/>
                </a:lnTo>
                <a:lnTo>
                  <a:pt x="1011346" y="6813720"/>
                </a:lnTo>
                <a:cubicBezTo>
                  <a:pt x="717976" y="6563786"/>
                  <a:pt x="464080" y="6243242"/>
                  <a:pt x="262642" y="5842001"/>
                </a:cubicBezTo>
                <a:cubicBezTo>
                  <a:pt x="-346148" y="4670409"/>
                  <a:pt x="656565" y="4060703"/>
                  <a:pt x="978866" y="3020615"/>
                </a:cubicBezTo>
                <a:cubicBezTo>
                  <a:pt x="1291095" y="2013031"/>
                  <a:pt x="348626" y="1083983"/>
                  <a:pt x="636699" y="37832"/>
                </a:cubicBezTo>
                <a:close/>
              </a:path>
            </a:pathLst>
          </a:custGeom>
          <a:gradFill flip="none" rotWithShape="1">
            <a:gsLst>
              <a:gs pos="0">
                <a:srgbClr val="201FA2">
                  <a:alpha val="90000"/>
                </a:srgbClr>
              </a:gs>
              <a:gs pos="100000">
                <a:srgbClr val="00B0F0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B7371E5-59FE-4B61-AE2E-95D352547FC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"/>
            <a:ext cx="12192000" cy="6858000"/>
          </a:xfrm>
          <a:prstGeom prst="rect">
            <a:avLst/>
          </a:prstGeom>
        </p:spPr>
      </p:pic>
      <p:pic>
        <p:nvPicPr>
          <p:cNvPr id="30" name="Picture 7622" descr="Unilever - Wikipedia">
            <a:extLst>
              <a:ext uri="{FF2B5EF4-FFF2-40B4-BE49-F238E27FC236}">
                <a16:creationId xmlns:a16="http://schemas.microsoft.com/office/drawing/2014/main" id="{37859402-1B35-4408-AB67-C4E43790347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043" y="341009"/>
            <a:ext cx="732852" cy="81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Image result for CSS corp logo&quot;">
            <a:extLst>
              <a:ext uri="{FF2B5EF4-FFF2-40B4-BE49-F238E27FC236}">
                <a16:creationId xmlns:a16="http://schemas.microsoft.com/office/drawing/2014/main" id="{840E4ED4-AF80-40DB-8663-0AECC54A69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86790" y="563490"/>
            <a:ext cx="1575972" cy="37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17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65">
          <p15:clr>
            <a:srgbClr val="FBAE40"/>
          </p15:clr>
        </p15:guide>
        <p15:guide id="3" pos="7502">
          <p15:clr>
            <a:srgbClr val="FBAE40"/>
          </p15:clr>
        </p15:guide>
        <p15:guide id="4" orient="horz" pos="816">
          <p15:clr>
            <a:srgbClr val="FBAE40"/>
          </p15:clr>
        </p15:guide>
        <p15:guide id="5" orient="horz" pos="96">
          <p15:clr>
            <a:srgbClr val="FBAE40"/>
          </p15:clr>
        </p15:guide>
        <p15:guide id="6" orient="horz" pos="384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Avast Press | Avast Business Welcomes EET Group as Nordic ...">
            <a:extLst>
              <a:ext uri="{FF2B5EF4-FFF2-40B4-BE49-F238E27FC236}">
                <a16:creationId xmlns:a16="http://schemas.microsoft.com/office/drawing/2014/main" id="{64DEDA6A-6EB1-4370-9B27-1F2E16B88C7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FED49D8-1EE3-4C9E-A603-5D3FAD93E5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136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Freeform 7610">
            <a:extLst>
              <a:ext uri="{FF2B5EF4-FFF2-40B4-BE49-F238E27FC236}">
                <a16:creationId xmlns:a16="http://schemas.microsoft.com/office/drawing/2014/main" id="{AB9597D0-E772-458A-B932-9331C159B753}"/>
              </a:ext>
            </a:extLst>
          </p:cNvPr>
          <p:cNvSpPr>
            <a:spLocks/>
          </p:cNvSpPr>
          <p:nvPr userDrawn="1"/>
        </p:nvSpPr>
        <p:spPr bwMode="auto">
          <a:xfrm>
            <a:off x="653496" y="304015"/>
            <a:ext cx="7576104" cy="6448111"/>
          </a:xfrm>
          <a:custGeom>
            <a:avLst/>
            <a:gdLst>
              <a:gd name="T0" fmla="*/ 740 w 899"/>
              <a:gd name="T1" fmla="*/ 532 h 764"/>
              <a:gd name="T2" fmla="*/ 531 w 899"/>
              <a:gd name="T3" fmla="*/ 674 h 764"/>
              <a:gd name="T4" fmla="*/ 51 w 899"/>
              <a:gd name="T5" fmla="*/ 585 h 764"/>
              <a:gd name="T6" fmla="*/ 111 w 899"/>
              <a:gd name="T7" fmla="*/ 349 h 764"/>
              <a:gd name="T8" fmla="*/ 85 w 899"/>
              <a:gd name="T9" fmla="*/ 91 h 764"/>
              <a:gd name="T10" fmla="*/ 130 w 899"/>
              <a:gd name="T11" fmla="*/ 30 h 764"/>
              <a:gd name="T12" fmla="*/ 227 w 899"/>
              <a:gd name="T13" fmla="*/ 6 h 764"/>
              <a:gd name="T14" fmla="*/ 311 w 899"/>
              <a:gd name="T15" fmla="*/ 34 h 764"/>
              <a:gd name="T16" fmla="*/ 444 w 899"/>
              <a:gd name="T17" fmla="*/ 84 h 764"/>
              <a:gd name="T18" fmla="*/ 683 w 899"/>
              <a:gd name="T19" fmla="*/ 121 h 764"/>
              <a:gd name="T20" fmla="*/ 798 w 899"/>
              <a:gd name="T21" fmla="*/ 182 h 764"/>
              <a:gd name="T22" fmla="*/ 740 w 899"/>
              <a:gd name="T23" fmla="*/ 532 h 7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99" h="764">
                <a:moveTo>
                  <a:pt x="740" y="532"/>
                </a:moveTo>
                <a:cubicBezTo>
                  <a:pt x="692" y="585"/>
                  <a:pt x="616" y="637"/>
                  <a:pt x="531" y="674"/>
                </a:cubicBezTo>
                <a:cubicBezTo>
                  <a:pt x="356" y="751"/>
                  <a:pt x="141" y="764"/>
                  <a:pt x="51" y="585"/>
                </a:cubicBezTo>
                <a:cubicBezTo>
                  <a:pt x="0" y="487"/>
                  <a:pt x="84" y="436"/>
                  <a:pt x="111" y="349"/>
                </a:cubicBezTo>
                <a:cubicBezTo>
                  <a:pt x="138" y="262"/>
                  <a:pt x="53" y="182"/>
                  <a:pt x="85" y="91"/>
                </a:cubicBezTo>
                <a:cubicBezTo>
                  <a:pt x="94" y="66"/>
                  <a:pt x="110" y="45"/>
                  <a:pt x="130" y="30"/>
                </a:cubicBezTo>
                <a:cubicBezTo>
                  <a:pt x="157" y="10"/>
                  <a:pt x="191" y="0"/>
                  <a:pt x="227" y="6"/>
                </a:cubicBezTo>
                <a:cubicBezTo>
                  <a:pt x="256" y="11"/>
                  <a:pt x="283" y="22"/>
                  <a:pt x="311" y="34"/>
                </a:cubicBezTo>
                <a:cubicBezTo>
                  <a:pt x="355" y="53"/>
                  <a:pt x="399" y="70"/>
                  <a:pt x="444" y="84"/>
                </a:cubicBezTo>
                <a:cubicBezTo>
                  <a:pt x="524" y="108"/>
                  <a:pt x="603" y="103"/>
                  <a:pt x="683" y="121"/>
                </a:cubicBezTo>
                <a:cubicBezTo>
                  <a:pt x="726" y="131"/>
                  <a:pt x="768" y="150"/>
                  <a:pt x="798" y="182"/>
                </a:cubicBezTo>
                <a:cubicBezTo>
                  <a:pt x="899" y="292"/>
                  <a:pt x="826" y="439"/>
                  <a:pt x="740" y="532"/>
                </a:cubicBezTo>
                <a:close/>
              </a:path>
            </a:pathLst>
          </a:custGeom>
          <a:gradFill flip="none" rotWithShape="1">
            <a:gsLst>
              <a:gs pos="0">
                <a:srgbClr val="0F0E9A">
                  <a:alpha val="90000"/>
                </a:srgbClr>
              </a:gs>
              <a:gs pos="100000">
                <a:srgbClr val="06AFDE">
                  <a:alpha val="90000"/>
                </a:srgbClr>
              </a:gs>
            </a:gsLst>
            <a:lin ang="189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20" name="Freeform 7611">
            <a:extLst>
              <a:ext uri="{FF2B5EF4-FFF2-40B4-BE49-F238E27FC236}">
                <a16:creationId xmlns:a16="http://schemas.microsoft.com/office/drawing/2014/main" id="{D6EAB51D-2732-4F6D-82E0-2D96A6B2417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98711" y="760330"/>
            <a:ext cx="7145376" cy="6000325"/>
          </a:xfrm>
          <a:custGeom>
            <a:avLst/>
            <a:gdLst>
              <a:gd name="T0" fmla="*/ 631 w 848"/>
              <a:gd name="T1" fmla="*/ 10 h 711"/>
              <a:gd name="T2" fmla="*/ 719 w 848"/>
              <a:gd name="T3" fmla="*/ 39 h 711"/>
              <a:gd name="T4" fmla="*/ 800 w 848"/>
              <a:gd name="T5" fmla="*/ 198 h 711"/>
              <a:gd name="T6" fmla="*/ 746 w 848"/>
              <a:gd name="T7" fmla="*/ 383 h 711"/>
              <a:gd name="T8" fmla="*/ 545 w 848"/>
              <a:gd name="T9" fmla="*/ 595 h 711"/>
              <a:gd name="T10" fmla="*/ 263 w 848"/>
              <a:gd name="T11" fmla="*/ 686 h 711"/>
              <a:gd name="T12" fmla="*/ 102 w 848"/>
              <a:gd name="T13" fmla="*/ 601 h 711"/>
              <a:gd name="T14" fmla="*/ 86 w 848"/>
              <a:gd name="T15" fmla="*/ 448 h 711"/>
              <a:gd name="T16" fmla="*/ 105 w 848"/>
              <a:gd name="T17" fmla="*/ 363 h 711"/>
              <a:gd name="T18" fmla="*/ 60 w 848"/>
              <a:gd name="T19" fmla="*/ 241 h 711"/>
              <a:gd name="T20" fmla="*/ 17 w 848"/>
              <a:gd name="T21" fmla="*/ 119 h 711"/>
              <a:gd name="T22" fmla="*/ 127 w 848"/>
              <a:gd name="T23" fmla="*/ 8 h 711"/>
              <a:gd name="T24" fmla="*/ 171 w 848"/>
              <a:gd name="T25" fmla="*/ 9 h 711"/>
              <a:gd name="T26" fmla="*/ 213 w 848"/>
              <a:gd name="T27" fmla="*/ 15 h 711"/>
              <a:gd name="T28" fmla="*/ 314 w 848"/>
              <a:gd name="T29" fmla="*/ 28 h 711"/>
              <a:gd name="T30" fmla="*/ 356 w 848"/>
              <a:gd name="T31" fmla="*/ 31 h 711"/>
              <a:gd name="T32" fmla="*/ 492 w 848"/>
              <a:gd name="T33" fmla="*/ 20 h 711"/>
              <a:gd name="T34" fmla="*/ 597 w 848"/>
              <a:gd name="T35" fmla="*/ 9 h 711"/>
              <a:gd name="T36" fmla="*/ 631 w 848"/>
              <a:gd name="T37" fmla="*/ 10 h 711"/>
              <a:gd name="T38" fmla="*/ 632 w 848"/>
              <a:gd name="T39" fmla="*/ 3 h 711"/>
              <a:gd name="T40" fmla="*/ 597 w 848"/>
              <a:gd name="T41" fmla="*/ 2 h 711"/>
              <a:gd name="T42" fmla="*/ 356 w 848"/>
              <a:gd name="T43" fmla="*/ 24 h 711"/>
              <a:gd name="T44" fmla="*/ 314 w 848"/>
              <a:gd name="T45" fmla="*/ 21 h 711"/>
              <a:gd name="T46" fmla="*/ 214 w 848"/>
              <a:gd name="T47" fmla="*/ 8 h 711"/>
              <a:gd name="T48" fmla="*/ 171 w 848"/>
              <a:gd name="T49" fmla="*/ 2 h 711"/>
              <a:gd name="T50" fmla="*/ 126 w 848"/>
              <a:gd name="T51" fmla="*/ 1 h 711"/>
              <a:gd name="T52" fmla="*/ 9 w 848"/>
              <a:gd name="T53" fmla="*/ 119 h 711"/>
              <a:gd name="T54" fmla="*/ 97 w 848"/>
              <a:gd name="T55" fmla="*/ 363 h 711"/>
              <a:gd name="T56" fmla="*/ 97 w 848"/>
              <a:gd name="T57" fmla="*/ 606 h 711"/>
              <a:gd name="T58" fmla="*/ 262 w 848"/>
              <a:gd name="T59" fmla="*/ 693 h 711"/>
              <a:gd name="T60" fmla="*/ 753 w 848"/>
              <a:gd name="T61" fmla="*/ 387 h 711"/>
              <a:gd name="T62" fmla="*/ 723 w 848"/>
              <a:gd name="T63" fmla="*/ 33 h 711"/>
              <a:gd name="T64" fmla="*/ 632 w 848"/>
              <a:gd name="T65" fmla="*/ 3 h 7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48" h="711">
                <a:moveTo>
                  <a:pt x="631" y="10"/>
                </a:moveTo>
                <a:cubicBezTo>
                  <a:pt x="665" y="13"/>
                  <a:pt x="695" y="23"/>
                  <a:pt x="719" y="39"/>
                </a:cubicBezTo>
                <a:cubicBezTo>
                  <a:pt x="774" y="75"/>
                  <a:pt x="801" y="128"/>
                  <a:pt x="800" y="198"/>
                </a:cubicBezTo>
                <a:cubicBezTo>
                  <a:pt x="800" y="254"/>
                  <a:pt x="780" y="320"/>
                  <a:pt x="746" y="383"/>
                </a:cubicBezTo>
                <a:cubicBezTo>
                  <a:pt x="706" y="457"/>
                  <a:pt x="631" y="536"/>
                  <a:pt x="545" y="595"/>
                </a:cubicBezTo>
                <a:cubicBezTo>
                  <a:pt x="447" y="662"/>
                  <a:pt x="347" y="694"/>
                  <a:pt x="263" y="686"/>
                </a:cubicBezTo>
                <a:cubicBezTo>
                  <a:pt x="200" y="680"/>
                  <a:pt x="146" y="651"/>
                  <a:pt x="102" y="601"/>
                </a:cubicBezTo>
                <a:cubicBezTo>
                  <a:pt x="56" y="548"/>
                  <a:pt x="70" y="502"/>
                  <a:pt x="86" y="448"/>
                </a:cubicBezTo>
                <a:cubicBezTo>
                  <a:pt x="95" y="421"/>
                  <a:pt x="103" y="393"/>
                  <a:pt x="105" y="363"/>
                </a:cubicBezTo>
                <a:cubicBezTo>
                  <a:pt x="107" y="316"/>
                  <a:pt x="83" y="278"/>
                  <a:pt x="60" y="241"/>
                </a:cubicBezTo>
                <a:cubicBezTo>
                  <a:pt x="35" y="203"/>
                  <a:pt x="12" y="166"/>
                  <a:pt x="17" y="119"/>
                </a:cubicBezTo>
                <a:cubicBezTo>
                  <a:pt x="22" y="60"/>
                  <a:pt x="68" y="14"/>
                  <a:pt x="127" y="8"/>
                </a:cubicBezTo>
                <a:cubicBezTo>
                  <a:pt x="140" y="7"/>
                  <a:pt x="154" y="8"/>
                  <a:pt x="171" y="9"/>
                </a:cubicBezTo>
                <a:cubicBezTo>
                  <a:pt x="185" y="11"/>
                  <a:pt x="200" y="13"/>
                  <a:pt x="213" y="15"/>
                </a:cubicBezTo>
                <a:cubicBezTo>
                  <a:pt x="243" y="20"/>
                  <a:pt x="279" y="25"/>
                  <a:pt x="314" y="28"/>
                </a:cubicBezTo>
                <a:cubicBezTo>
                  <a:pt x="328" y="30"/>
                  <a:pt x="342" y="31"/>
                  <a:pt x="356" y="31"/>
                </a:cubicBezTo>
                <a:cubicBezTo>
                  <a:pt x="403" y="34"/>
                  <a:pt x="448" y="27"/>
                  <a:pt x="492" y="20"/>
                </a:cubicBezTo>
                <a:cubicBezTo>
                  <a:pt x="526" y="15"/>
                  <a:pt x="562" y="10"/>
                  <a:pt x="597" y="9"/>
                </a:cubicBezTo>
                <a:cubicBezTo>
                  <a:pt x="609" y="9"/>
                  <a:pt x="620" y="9"/>
                  <a:pt x="631" y="10"/>
                </a:cubicBezTo>
                <a:close/>
                <a:moveTo>
                  <a:pt x="632" y="3"/>
                </a:moveTo>
                <a:cubicBezTo>
                  <a:pt x="620" y="2"/>
                  <a:pt x="608" y="1"/>
                  <a:pt x="597" y="2"/>
                </a:cubicBezTo>
                <a:cubicBezTo>
                  <a:pt x="515" y="4"/>
                  <a:pt x="439" y="28"/>
                  <a:pt x="356" y="24"/>
                </a:cubicBezTo>
                <a:cubicBezTo>
                  <a:pt x="342" y="23"/>
                  <a:pt x="328" y="22"/>
                  <a:pt x="314" y="21"/>
                </a:cubicBezTo>
                <a:cubicBezTo>
                  <a:pt x="281" y="18"/>
                  <a:pt x="248" y="13"/>
                  <a:pt x="214" y="8"/>
                </a:cubicBezTo>
                <a:cubicBezTo>
                  <a:pt x="200" y="5"/>
                  <a:pt x="186" y="3"/>
                  <a:pt x="171" y="2"/>
                </a:cubicBezTo>
                <a:cubicBezTo>
                  <a:pt x="156" y="0"/>
                  <a:pt x="141" y="0"/>
                  <a:pt x="126" y="1"/>
                </a:cubicBezTo>
                <a:cubicBezTo>
                  <a:pt x="64" y="7"/>
                  <a:pt x="15" y="56"/>
                  <a:pt x="9" y="119"/>
                </a:cubicBezTo>
                <a:cubicBezTo>
                  <a:pt x="0" y="215"/>
                  <a:pt x="102" y="271"/>
                  <a:pt x="97" y="363"/>
                </a:cubicBezTo>
                <a:cubicBezTo>
                  <a:pt x="92" y="454"/>
                  <a:pt x="24" y="522"/>
                  <a:pt x="97" y="606"/>
                </a:cubicBezTo>
                <a:cubicBezTo>
                  <a:pt x="144" y="661"/>
                  <a:pt x="201" y="687"/>
                  <a:pt x="262" y="693"/>
                </a:cubicBezTo>
                <a:cubicBezTo>
                  <a:pt x="451" y="711"/>
                  <a:pt x="674" y="531"/>
                  <a:pt x="753" y="387"/>
                </a:cubicBezTo>
                <a:cubicBezTo>
                  <a:pt x="813" y="275"/>
                  <a:pt x="848" y="115"/>
                  <a:pt x="723" y="33"/>
                </a:cubicBezTo>
                <a:cubicBezTo>
                  <a:pt x="696" y="15"/>
                  <a:pt x="664" y="6"/>
                  <a:pt x="632" y="3"/>
                </a:cubicBezTo>
                <a:close/>
              </a:path>
            </a:pathLst>
          </a:custGeom>
          <a:gradFill flip="none" rotWithShape="1">
            <a:gsLst>
              <a:gs pos="0">
                <a:srgbClr val="201FA2">
                  <a:alpha val="90000"/>
                </a:srgbClr>
              </a:gs>
              <a:gs pos="100000">
                <a:srgbClr val="00B0F0"/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B817BF7-D5E6-4B39-AAE5-CBD069C2C2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Picture 7622" descr="Unilever - Wikipedia">
            <a:extLst>
              <a:ext uri="{FF2B5EF4-FFF2-40B4-BE49-F238E27FC236}">
                <a16:creationId xmlns:a16="http://schemas.microsoft.com/office/drawing/2014/main" id="{57A1941F-18B4-409B-876A-8F50808D2F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24152" y="1340384"/>
            <a:ext cx="1009782" cy="1117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BC0BE8C-07A9-4F9A-8F37-A5FF812E4047}"/>
              </a:ext>
            </a:extLst>
          </p:cNvPr>
          <p:cNvSpPr/>
          <p:nvPr userDrawn="1"/>
        </p:nvSpPr>
        <p:spPr>
          <a:xfrm>
            <a:off x="2772042" y="2774935"/>
            <a:ext cx="2914003" cy="73866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26" name="Picture 2" descr="Image result for CSS corp logo&quot;">
            <a:extLst>
              <a:ext uri="{FF2B5EF4-FFF2-40B4-BE49-F238E27FC236}">
                <a16:creationId xmlns:a16="http://schemas.microsoft.com/office/drawing/2014/main" id="{A1AA4E6E-E8BB-4703-A95A-3A8FBF66DA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98551" y="497308"/>
            <a:ext cx="1983108" cy="46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2161838-BD38-458D-8637-3E3AE89AB611}"/>
              </a:ext>
            </a:extLst>
          </p:cNvPr>
          <p:cNvSpPr txBox="1"/>
          <p:nvPr userDrawn="1"/>
        </p:nvSpPr>
        <p:spPr bwMode="gray">
          <a:xfrm>
            <a:off x="1994885" y="4230473"/>
            <a:ext cx="4468316" cy="520527"/>
          </a:xfrm>
          <a:prstGeom prst="rect">
            <a:avLst/>
          </a:prstGeom>
          <a:noFill/>
        </p:spPr>
        <p:txBody>
          <a:bodyPr wrap="square" lIns="54610" tIns="54610" rIns="54610" bIns="54610" rtlCol="0" anchor="ctr" anchorCtr="0">
            <a:spAutoFit/>
          </a:bodyPr>
          <a:lstStyle/>
          <a:p>
            <a:pPr algn="ctr" defTabSz="609468"/>
            <a:r>
              <a:rPr lang="en-US" sz="1333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Locations: U.S.A | U.K | China | Costa Rica | India | Mauritius | Philippines | Poland | Singapore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CD7BA6-54F9-473E-A6D0-EC6A465306A9}"/>
              </a:ext>
            </a:extLst>
          </p:cNvPr>
          <p:cNvSpPr txBox="1"/>
          <p:nvPr userDrawn="1"/>
        </p:nvSpPr>
        <p:spPr bwMode="gray">
          <a:xfrm>
            <a:off x="1981086" y="3589231"/>
            <a:ext cx="4495914" cy="523220"/>
          </a:xfrm>
          <a:prstGeom prst="rect">
            <a:avLst/>
          </a:prstGeom>
          <a:noFill/>
        </p:spPr>
        <p:txBody>
          <a:bodyPr wrap="none" lIns="54610" tIns="54610" rIns="54610" bIns="54610" rtlCol="0" anchor="ctr" anchorCtr="0">
            <a:noAutofit/>
          </a:bodyPr>
          <a:lstStyle/>
          <a:p>
            <a:pPr algn="ctr" defTabSz="609468"/>
            <a:r>
              <a:rPr lang="en-US" sz="2000" b="1" dirty="0">
                <a:solidFill>
                  <a:srgbClr val="FFFFFF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Customer Engagement Reimagined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2C503C9-4C3F-4B1F-931F-31CBFED2BEAF}"/>
              </a:ext>
            </a:extLst>
          </p:cNvPr>
          <p:cNvGrpSpPr/>
          <p:nvPr userDrawn="1"/>
        </p:nvGrpSpPr>
        <p:grpSpPr>
          <a:xfrm>
            <a:off x="2695842" y="4978814"/>
            <a:ext cx="2697045" cy="671094"/>
            <a:chOff x="2660756" y="4960086"/>
            <a:chExt cx="2697045" cy="671094"/>
          </a:xfrm>
        </p:grpSpPr>
        <p:pic>
          <p:nvPicPr>
            <p:cNvPr id="29" name="Picture 28">
              <a:hlinkClick r:id="rId8"/>
              <a:extLst>
                <a:ext uri="{FF2B5EF4-FFF2-40B4-BE49-F238E27FC236}">
                  <a16:creationId xmlns:a16="http://schemas.microsoft.com/office/drawing/2014/main" id="{B10A0525-08E3-45E4-BEAF-D166FAF69AB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2660756" y="4960086"/>
              <a:ext cx="671094" cy="671094"/>
            </a:xfrm>
            <a:prstGeom prst="rect">
              <a:avLst/>
            </a:prstGeom>
          </p:spPr>
        </p:pic>
        <p:pic>
          <p:nvPicPr>
            <p:cNvPr id="30" name="Picture 29">
              <a:hlinkClick r:id="rId10"/>
              <a:extLst>
                <a:ext uri="{FF2B5EF4-FFF2-40B4-BE49-F238E27FC236}">
                  <a16:creationId xmlns:a16="http://schemas.microsoft.com/office/drawing/2014/main" id="{2C0E68E7-0FB2-4588-9079-3A58EA32C7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3673732" y="4960086"/>
              <a:ext cx="671094" cy="671094"/>
            </a:xfrm>
            <a:prstGeom prst="rect">
              <a:avLst/>
            </a:prstGeom>
          </p:spPr>
        </p:pic>
        <p:pic>
          <p:nvPicPr>
            <p:cNvPr id="31" name="Picture 30">
              <a:hlinkClick r:id="rId12"/>
              <a:extLst>
                <a:ext uri="{FF2B5EF4-FFF2-40B4-BE49-F238E27FC236}">
                  <a16:creationId xmlns:a16="http://schemas.microsoft.com/office/drawing/2014/main" id="{D7E927F3-1E5D-44F5-8420-5A4593CC0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4686707" y="4960086"/>
              <a:ext cx="671094" cy="6710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335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65">
          <p15:clr>
            <a:srgbClr val="FBAE40"/>
          </p15:clr>
        </p15:guide>
        <p15:guide id="3" pos="7502">
          <p15:clr>
            <a:srgbClr val="FBAE40"/>
          </p15:clr>
        </p15:guide>
        <p15:guide id="4" orient="horz" pos="816">
          <p15:clr>
            <a:srgbClr val="FBAE40"/>
          </p15:clr>
        </p15:guide>
        <p15:guide id="5" orient="horz" pos="96">
          <p15:clr>
            <a:srgbClr val="FBAE40"/>
          </p15:clr>
        </p15:guide>
        <p15:guide id="6" orient="horz" pos="384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82220" y="178551"/>
            <a:ext cx="83664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l">
              <a:defRPr lang="en-US" sz="2399" b="1" i="0" spc="-67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pPr marL="0" lvl="0" algn="l" defTabSz="608919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19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65">
          <p15:clr>
            <a:srgbClr val="FBAE40"/>
          </p15:clr>
        </p15:guide>
        <p15:guide id="3" pos="7502">
          <p15:clr>
            <a:srgbClr val="FBAE40"/>
          </p15:clr>
        </p15:guide>
        <p15:guide id="4" orient="horz" pos="816">
          <p15:clr>
            <a:srgbClr val="FBAE40"/>
          </p15:clr>
        </p15:guide>
        <p15:guide id="5" orient="horz" pos="96">
          <p15:clr>
            <a:srgbClr val="FBAE40"/>
          </p15:clr>
        </p15:guide>
        <p15:guide id="6" orient="horz" pos="384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282288" y="298478"/>
            <a:ext cx="8198035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lvl1pPr marL="0" algn="l" defTabSz="609102" rtl="0" eaLnBrk="1" latinLnBrk="0" hangingPunct="1">
              <a:spcBef>
                <a:spcPct val="0"/>
              </a:spcBef>
              <a:buNone/>
              <a:defRPr lang="en-US" sz="2398" b="1" i="0" kern="1200" spc="-67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pPr marL="0" lvl="0" algn="l" defTabSz="609102" rtl="0" eaLnBrk="1" latinLnBrk="0" hangingPunct="1">
              <a:spcBef>
                <a:spcPct val="0"/>
              </a:spcBef>
              <a:buNone/>
            </a:pPr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86837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65">
          <p15:clr>
            <a:srgbClr val="FBAE40"/>
          </p15:clr>
        </p15:guide>
        <p15:guide id="3" pos="7502">
          <p15:clr>
            <a:srgbClr val="FBAE40"/>
          </p15:clr>
        </p15:guide>
        <p15:guide id="4" orient="horz" pos="816">
          <p15:clr>
            <a:srgbClr val="FBAE40"/>
          </p15:clr>
        </p15:guide>
        <p15:guide id="5" orient="horz" pos="187">
          <p15:clr>
            <a:srgbClr val="FBAE40"/>
          </p15:clr>
        </p15:guide>
        <p15:guide id="6" orient="horz" pos="384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1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1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448" lvl="0" indent="-457086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8895" lvl="1" indent="-423228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343" lvl="2" indent="-423228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7790" lvl="3" indent="-423228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238" lvl="4" indent="-423228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6686" lvl="5" indent="-423228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133" lvl="6" indent="-423228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5581" lvl="7" indent="-423228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5028" lvl="8" indent="-423228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90957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292" y="178550"/>
            <a:ext cx="9423037" cy="523220"/>
          </a:xfrm>
          <a:prstGeom prst="rect">
            <a:avLst/>
          </a:prstGeom>
          <a:noFill/>
        </p:spPr>
        <p:txBody>
          <a:bodyPr wrap="square" lIns="45720" tIns="45720" rIns="45720" bIns="45720" rtlCol="0">
            <a:noAutofit/>
          </a:bodyPr>
          <a:lstStyle>
            <a:lvl1pPr algn="l">
              <a:defRPr lang="en-US" sz="2799" b="1" i="1" spc="-67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itchFamily="34" charset="0"/>
              </a:defRPr>
            </a:lvl1pPr>
          </a:lstStyle>
          <a:p>
            <a:pPr marL="0" lvl="0" algn="l" defTabSz="609285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82648" y="1295400"/>
            <a:ext cx="11629879" cy="4814888"/>
          </a:xfrm>
          <a:prstGeom prst="rect">
            <a:avLst/>
          </a:prstGeom>
        </p:spPr>
        <p:txBody>
          <a:bodyPr lIns="0" tIns="0" rIns="0" bIns="0"/>
          <a:lstStyle>
            <a:lvl1pPr algn="l">
              <a:spcBef>
                <a:spcPts val="1200"/>
              </a:spcBef>
              <a:defRPr sz="1400" b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spcBef>
                <a:spcPts val="1200"/>
              </a:spcBef>
              <a:buNone/>
              <a:defRPr sz="14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74238" indent="-274238">
              <a:spcBef>
                <a:spcPts val="1200"/>
              </a:spcBef>
              <a:defRPr sz="14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8475" indent="-274238">
              <a:spcBef>
                <a:spcPts val="1200"/>
              </a:spcBef>
              <a:tabLst/>
              <a:defRPr sz="14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822713" indent="-274238">
              <a:spcBef>
                <a:spcPts val="1200"/>
              </a:spcBef>
              <a:buFont typeface="Arial" panose="020B0604020202020204" pitchFamily="34" charset="0"/>
              <a:buChar char="•"/>
              <a:defRPr sz="14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840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65">
          <p15:clr>
            <a:srgbClr val="FBAE40"/>
          </p15:clr>
        </p15:guide>
        <p15:guide id="3" pos="7502">
          <p15:clr>
            <a:srgbClr val="FBAE40"/>
          </p15:clr>
        </p15:guide>
        <p15:guide id="4" orient="horz" pos="816">
          <p15:clr>
            <a:srgbClr val="FBAE40"/>
          </p15:clr>
        </p15:guide>
        <p15:guide id="5" orient="horz" pos="96">
          <p15:clr>
            <a:srgbClr val="FBAE40"/>
          </p15:clr>
        </p15:guide>
        <p15:guide id="6" orient="horz" pos="384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869D-FB40-154B-AD78-F56213913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3A1C4-79D3-D243-8C4A-20CBED5D7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5A721-404E-2B47-A752-5F8187D73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3B8B4-DAEF-5548-BA73-B99D52AE66E7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2B6B9-8639-BB48-A3BB-FE1282EF2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E3A93-E7FE-6844-A329-067215900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54705-5DE7-8046-BD0A-7E2BA699B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727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17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6.pn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4DDB378-F59C-494E-917C-DC20ABBCDFDB}"/>
              </a:ext>
            </a:extLst>
          </p:cNvPr>
          <p:cNvCxnSpPr>
            <a:cxnSpLocks/>
          </p:cNvCxnSpPr>
          <p:nvPr userDrawn="1"/>
        </p:nvCxnSpPr>
        <p:spPr>
          <a:xfrm>
            <a:off x="10522585" y="173052"/>
            <a:ext cx="0" cy="432981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Image result for CSS corp logo&quot;">
            <a:extLst>
              <a:ext uri="{FF2B5EF4-FFF2-40B4-BE49-F238E27FC236}">
                <a16:creationId xmlns:a16="http://schemas.microsoft.com/office/drawing/2014/main" id="{206F0ACD-16E2-465D-BBD2-DAEF86689F6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25270" y="222234"/>
            <a:ext cx="1418237" cy="33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CB59C6B-8C3D-42EB-BAC2-4B04EDD4695F}"/>
              </a:ext>
            </a:extLst>
          </p:cNvPr>
          <p:cNvSpPr txBox="1"/>
          <p:nvPr userDrawn="1"/>
        </p:nvSpPr>
        <p:spPr bwMode="gray">
          <a:xfrm>
            <a:off x="292100" y="6498061"/>
            <a:ext cx="2548432" cy="2308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latin typeface="Arial" pitchFamily="34" charset="0"/>
                <a:cs typeface="Arial" pitchFamily="34" charset="0"/>
              </a:rPr>
              <a:t>© CSS Corp | Confidential | www.csscorp.com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4E11BF-3AD2-41F7-BFCB-9FBBE54E6682}"/>
              </a:ext>
            </a:extLst>
          </p:cNvPr>
          <p:cNvSpPr txBox="1">
            <a:spLocks/>
          </p:cNvSpPr>
          <p:nvPr userDrawn="1"/>
        </p:nvSpPr>
        <p:spPr bwMode="gray">
          <a:xfrm>
            <a:off x="5854700" y="6459589"/>
            <a:ext cx="2621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Customer Engagement Reimagined</a:t>
            </a:r>
          </a:p>
        </p:txBody>
      </p:sp>
      <p:sp>
        <p:nvSpPr>
          <p:cNvPr id="12" name="Freeform 30">
            <a:extLst>
              <a:ext uri="{FF2B5EF4-FFF2-40B4-BE49-F238E27FC236}">
                <a16:creationId xmlns:a16="http://schemas.microsoft.com/office/drawing/2014/main" id="{7B2809BE-B420-49A1-8425-6FEE3900CA44}"/>
              </a:ext>
            </a:extLst>
          </p:cNvPr>
          <p:cNvSpPr/>
          <p:nvPr userDrawn="1"/>
        </p:nvSpPr>
        <p:spPr>
          <a:xfrm>
            <a:off x="0" y="247746"/>
            <a:ext cx="602781" cy="495300"/>
          </a:xfrm>
          <a:custGeom>
            <a:avLst/>
            <a:gdLst>
              <a:gd name="connsiteX0" fmla="*/ 0 w 602781"/>
              <a:gd name="connsiteY0" fmla="*/ 0 h 495300"/>
              <a:gd name="connsiteX1" fmla="*/ 355131 w 602781"/>
              <a:gd name="connsiteY1" fmla="*/ 0 h 495300"/>
              <a:gd name="connsiteX2" fmla="*/ 602781 w 602781"/>
              <a:gd name="connsiteY2" fmla="*/ 247650 h 495300"/>
              <a:gd name="connsiteX3" fmla="*/ 355131 w 602781"/>
              <a:gd name="connsiteY3" fmla="*/ 495300 h 495300"/>
              <a:gd name="connsiteX4" fmla="*/ 0 w 602781"/>
              <a:gd name="connsiteY4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2781" h="495300">
                <a:moveTo>
                  <a:pt x="0" y="0"/>
                </a:moveTo>
                <a:lnTo>
                  <a:pt x="355131" y="0"/>
                </a:lnTo>
                <a:cubicBezTo>
                  <a:pt x="491904" y="0"/>
                  <a:pt x="602781" y="110877"/>
                  <a:pt x="602781" y="247650"/>
                </a:cubicBezTo>
                <a:cubicBezTo>
                  <a:pt x="602781" y="384423"/>
                  <a:pt x="491904" y="495300"/>
                  <a:pt x="355131" y="495300"/>
                </a:cubicBez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0">
                <a:srgbClr val="0F0E9A">
                  <a:alpha val="90000"/>
                </a:srgbClr>
              </a:gs>
              <a:gs pos="100000">
                <a:srgbClr val="06AFDE">
                  <a:alpha val="90000"/>
                </a:srgbClr>
              </a:gs>
            </a:gsLst>
            <a:lin ang="189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reeform 7612">
            <a:extLst>
              <a:ext uri="{FF2B5EF4-FFF2-40B4-BE49-F238E27FC236}">
                <a16:creationId xmlns:a16="http://schemas.microsoft.com/office/drawing/2014/main" id="{F9646181-EE9B-4CD2-BCDE-802DCD6FF6D1}"/>
              </a:ext>
            </a:extLst>
          </p:cNvPr>
          <p:cNvSpPr>
            <a:spLocks/>
          </p:cNvSpPr>
          <p:nvPr userDrawn="1"/>
        </p:nvSpPr>
        <p:spPr bwMode="auto">
          <a:xfrm>
            <a:off x="11508554" y="6348197"/>
            <a:ext cx="493891" cy="452267"/>
          </a:xfrm>
          <a:custGeom>
            <a:avLst/>
            <a:gdLst>
              <a:gd name="T0" fmla="*/ 5 w 201"/>
              <a:gd name="T1" fmla="*/ 109 h 184"/>
              <a:gd name="T2" fmla="*/ 46 w 201"/>
              <a:gd name="T3" fmla="*/ 168 h 184"/>
              <a:gd name="T4" fmla="*/ 143 w 201"/>
              <a:gd name="T5" fmla="*/ 169 h 184"/>
              <a:gd name="T6" fmla="*/ 192 w 201"/>
              <a:gd name="T7" fmla="*/ 102 h 184"/>
              <a:gd name="T8" fmla="*/ 59 w 201"/>
              <a:gd name="T9" fmla="*/ 21 h 184"/>
              <a:gd name="T10" fmla="*/ 5 w 201"/>
              <a:gd name="T11" fmla="*/ 109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1" h="184">
                <a:moveTo>
                  <a:pt x="5" y="109"/>
                </a:moveTo>
                <a:cubicBezTo>
                  <a:pt x="8" y="134"/>
                  <a:pt x="24" y="156"/>
                  <a:pt x="46" y="168"/>
                </a:cubicBezTo>
                <a:cubicBezTo>
                  <a:pt x="75" y="184"/>
                  <a:pt x="114" y="183"/>
                  <a:pt x="143" y="169"/>
                </a:cubicBezTo>
                <a:cubicBezTo>
                  <a:pt x="168" y="156"/>
                  <a:pt x="188" y="131"/>
                  <a:pt x="192" y="102"/>
                </a:cubicBezTo>
                <a:cubicBezTo>
                  <a:pt x="201" y="29"/>
                  <a:pt x="116" y="0"/>
                  <a:pt x="59" y="21"/>
                </a:cubicBezTo>
                <a:cubicBezTo>
                  <a:pt x="24" y="33"/>
                  <a:pt x="0" y="72"/>
                  <a:pt x="5" y="109"/>
                </a:cubicBezTo>
                <a:close/>
              </a:path>
            </a:pathLst>
          </a:custGeom>
          <a:gradFill>
            <a:gsLst>
              <a:gs pos="0">
                <a:srgbClr val="00AFF2"/>
              </a:gs>
              <a:gs pos="100000">
                <a:srgbClr val="0F0E9A"/>
              </a:gs>
            </a:gsLst>
            <a:lin ang="189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E3BC93-A6DA-419E-8C8A-F4D1D01BD073}"/>
              </a:ext>
            </a:extLst>
          </p:cNvPr>
          <p:cNvSpPr/>
          <p:nvPr userDrawn="1"/>
        </p:nvSpPr>
        <p:spPr>
          <a:xfrm>
            <a:off x="11618171" y="6481997"/>
            <a:ext cx="274656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endParaRPr lang="en-IN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30C51F9-B000-4B72-AEFE-EE6D4126546D}"/>
              </a:ext>
            </a:extLst>
          </p:cNvPr>
          <p:cNvCxnSpPr/>
          <p:nvPr userDrawn="1"/>
        </p:nvCxnSpPr>
        <p:spPr>
          <a:xfrm>
            <a:off x="292100" y="6348197"/>
            <a:ext cx="11125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7622" descr="Unilever - Wikipedia">
            <a:extLst>
              <a:ext uri="{FF2B5EF4-FFF2-40B4-BE49-F238E27FC236}">
                <a16:creationId xmlns:a16="http://schemas.microsoft.com/office/drawing/2014/main" id="{15BE5757-C4D9-47A9-AFF8-C13D392B37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77214" y="144590"/>
            <a:ext cx="442684" cy="48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2213900-8336-4BB9-B83E-8B36542D7C97}"/>
              </a:ext>
            </a:extLst>
          </p:cNvPr>
          <p:cNvSpPr txBox="1">
            <a:spLocks/>
          </p:cNvSpPr>
          <p:nvPr userDrawn="1"/>
        </p:nvSpPr>
        <p:spPr>
          <a:xfrm>
            <a:off x="11569390" y="643583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fld id="{A4AC7E2A-A4A0-47A7-91D8-6F5D82F7BC2F}" type="slidenum">
              <a:rPr lang="en-US" sz="12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334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7" r:id="rId5"/>
    <p:sldLayoutId id="2147483670" r:id="rId6"/>
    <p:sldLayoutId id="2147483671" r:id="rId7"/>
    <p:sldLayoutId id="2147483672" r:id="rId8"/>
    <p:sldLayoutId id="2147483673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6480392"/>
            <a:ext cx="12192000" cy="40177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 dirty="0"/>
          </a:p>
        </p:txBody>
      </p:sp>
      <p:sp>
        <p:nvSpPr>
          <p:cNvPr id="6" name="TextBox 5"/>
          <p:cNvSpPr txBox="1"/>
          <p:nvPr/>
        </p:nvSpPr>
        <p:spPr>
          <a:xfrm>
            <a:off x="142655" y="6565864"/>
            <a:ext cx="3752069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© CSS Corp | Confidential | www.csscorp.com</a:t>
            </a: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6073852" y="6527391"/>
            <a:ext cx="725104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fld id="{A4AC7E2A-A4A0-47A7-91D8-6F5D82F7BC2F}" type="slidenum">
              <a:rPr lang="en-US" sz="1200" smtClean="0"/>
              <a:pPr lvl="0"/>
              <a:t>‹#›</a:t>
            </a:fld>
            <a:endParaRPr lang="en-US" sz="1200" dirty="0"/>
          </a:p>
        </p:txBody>
      </p:sp>
      <p:sp>
        <p:nvSpPr>
          <p:cNvPr id="5" name="TextBox 4"/>
          <p:cNvSpPr txBox="1">
            <a:spLocks/>
          </p:cNvSpPr>
          <p:nvPr/>
        </p:nvSpPr>
        <p:spPr>
          <a:xfrm>
            <a:off x="8490778" y="6512003"/>
            <a:ext cx="3444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Experience Reimagined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2424"/>
            <a:ext cx="12192000" cy="27931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298" y="190382"/>
            <a:ext cx="1955760" cy="63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87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609448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r" defTabSz="609468" rtl="0" eaLnBrk="1" latinLnBrk="0" hangingPunct="1">
        <a:spcBef>
          <a:spcPct val="20000"/>
        </a:spcBef>
        <a:buFont typeface="Arial"/>
        <a:buNone/>
        <a:defRPr lang="en-US" sz="1600" kern="1200" dirty="0" smtClean="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1pPr>
      <a:lvl2pPr marL="990352" indent="-380905" algn="l" defTabSz="609448" rtl="0" eaLnBrk="1" latinLnBrk="0" hangingPunct="1">
        <a:spcBef>
          <a:spcPct val="20000"/>
        </a:spcBef>
        <a:buFont typeface="Arial"/>
        <a:buChar char="–"/>
        <a:defRPr sz="3732" kern="1200">
          <a:solidFill>
            <a:schemeClr val="tx1"/>
          </a:solidFill>
          <a:latin typeface="+mn-lt"/>
          <a:ea typeface="+mn-ea"/>
          <a:cs typeface="+mn-cs"/>
        </a:defRPr>
      </a:lvl2pPr>
      <a:lvl3pPr marL="1523619" indent="-304724" algn="l" defTabSz="609448" rtl="0" eaLnBrk="1" latinLnBrk="0" hangingPunct="1">
        <a:spcBef>
          <a:spcPct val="20000"/>
        </a:spcBef>
        <a:buFont typeface="Arial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067" indent="-304724" algn="l" defTabSz="609448" rtl="0" eaLnBrk="1" latinLnBrk="0" hangingPunct="1">
        <a:spcBef>
          <a:spcPct val="20000"/>
        </a:spcBef>
        <a:buFont typeface="Arial"/>
        <a:buChar char="–"/>
        <a:defRPr sz="2666" kern="1200">
          <a:solidFill>
            <a:schemeClr val="tx1"/>
          </a:solidFill>
          <a:latin typeface="+mn-lt"/>
          <a:ea typeface="+mn-ea"/>
          <a:cs typeface="+mn-cs"/>
        </a:defRPr>
      </a:lvl4pPr>
      <a:lvl5pPr marL="2742514" indent="-304724" algn="l" defTabSz="609448" rtl="0" eaLnBrk="1" latinLnBrk="0" hangingPunct="1">
        <a:spcBef>
          <a:spcPct val="20000"/>
        </a:spcBef>
        <a:buFont typeface="Arial"/>
        <a:buChar char="»"/>
        <a:defRPr sz="2666" kern="1200">
          <a:solidFill>
            <a:schemeClr val="tx1"/>
          </a:solidFill>
          <a:latin typeface="+mn-lt"/>
          <a:ea typeface="+mn-ea"/>
          <a:cs typeface="+mn-cs"/>
        </a:defRPr>
      </a:lvl5pPr>
      <a:lvl6pPr marL="3351962" indent="-304724" algn="l" defTabSz="609448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409" indent="-304724" algn="l" defTabSz="609448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857" indent="-304724" algn="l" defTabSz="609448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0305" indent="-304724" algn="l" defTabSz="609448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4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48" algn="l" defTabSz="60944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5" algn="l" defTabSz="60944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3" algn="l" defTabSz="60944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0" algn="l" defTabSz="60944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8" algn="l" defTabSz="60944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686" algn="l" defTabSz="60944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3" algn="l" defTabSz="60944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1" algn="l" defTabSz="60944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4642" y="4781130"/>
            <a:ext cx="89585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Product Recommendation Approach, Methods &amp; Tools </a:t>
            </a:r>
          </a:p>
        </p:txBody>
      </p:sp>
    </p:spTree>
    <p:extLst>
      <p:ext uri="{BB962C8B-B14F-4D97-AF65-F5344CB8AC3E}">
        <p14:creationId xmlns:p14="http://schemas.microsoft.com/office/powerpoint/2010/main" val="215504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68E0C58-A1CC-7544-8CF4-2D47D16E2EFA}"/>
              </a:ext>
            </a:extLst>
          </p:cNvPr>
          <p:cNvSpPr txBox="1">
            <a:spLocks/>
          </p:cNvSpPr>
          <p:nvPr/>
        </p:nvSpPr>
        <p:spPr>
          <a:xfrm>
            <a:off x="688639" y="260900"/>
            <a:ext cx="875580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CSS Corp defined Product Recommendation Engine </a:t>
            </a:r>
            <a:r>
              <a:rPr lang="en-US" sz="2000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 flow</a:t>
            </a:r>
            <a:endParaRPr lang="en-IN" sz="2000" dirty="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9B3F44-1338-BC41-805D-CCC3EB050EAD}"/>
              </a:ext>
            </a:extLst>
          </p:cNvPr>
          <p:cNvSpPr/>
          <p:nvPr/>
        </p:nvSpPr>
        <p:spPr>
          <a:xfrm>
            <a:off x="2388813" y="1851958"/>
            <a:ext cx="2611451" cy="4051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5"/>
                </a:solidFill>
              </a:rPr>
              <a:t>Choose medium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B27373-0CEF-8244-9F3B-F9FACBEC6C02}"/>
              </a:ext>
            </a:extLst>
          </p:cNvPr>
          <p:cNvSpPr/>
          <p:nvPr/>
        </p:nvSpPr>
        <p:spPr>
          <a:xfrm>
            <a:off x="148967" y="1851958"/>
            <a:ext cx="1794076" cy="4051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5"/>
                </a:solidFill>
              </a:rPr>
              <a:t>Why Quiz?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DC0200-CB32-A44A-B212-4AD5A3B0CC34}"/>
              </a:ext>
            </a:extLst>
          </p:cNvPr>
          <p:cNvSpPr txBox="1"/>
          <p:nvPr/>
        </p:nvSpPr>
        <p:spPr>
          <a:xfrm>
            <a:off x="2388814" y="2360646"/>
            <a:ext cx="26114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Web SPA | Bot Based | Social Route | 3</a:t>
            </a:r>
            <a:r>
              <a:rPr lang="en-US" sz="1500" baseline="30000" dirty="0"/>
              <a:t>rd</a:t>
            </a:r>
            <a:r>
              <a:rPr lang="en-US" sz="1500" dirty="0"/>
              <a:t> party hosting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002530-4AF4-434F-9120-4CDD8CB29A60}"/>
              </a:ext>
            </a:extLst>
          </p:cNvPr>
          <p:cNvSpPr/>
          <p:nvPr/>
        </p:nvSpPr>
        <p:spPr>
          <a:xfrm>
            <a:off x="2388812" y="3147405"/>
            <a:ext cx="2611451" cy="4051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5"/>
                </a:solidFill>
              </a:rPr>
              <a:t>User base characteristics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AECF69-CB13-AD49-B639-BABBE179251D}"/>
              </a:ext>
            </a:extLst>
          </p:cNvPr>
          <p:cNvSpPr txBox="1"/>
          <p:nvPr/>
        </p:nvSpPr>
        <p:spPr>
          <a:xfrm>
            <a:off x="2388812" y="3682089"/>
            <a:ext cx="261144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User information| Behavior pattern | Engagement levels | Traffic | Interaction methods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F43726-FA47-9F4E-8FA4-8E2D8EB5ECB5}"/>
              </a:ext>
            </a:extLst>
          </p:cNvPr>
          <p:cNvSpPr/>
          <p:nvPr/>
        </p:nvSpPr>
        <p:spPr>
          <a:xfrm>
            <a:off x="2388810" y="4704957"/>
            <a:ext cx="2611451" cy="4051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5"/>
                </a:solidFill>
              </a:rPr>
              <a:t>Brand-Product Attributes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2989B5-2A3E-F54C-B3AA-FE2B42BC085B}"/>
              </a:ext>
            </a:extLst>
          </p:cNvPr>
          <p:cNvSpPr txBox="1"/>
          <p:nvPr/>
        </p:nvSpPr>
        <p:spPr>
          <a:xfrm>
            <a:off x="2182455" y="5239641"/>
            <a:ext cx="3143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Brand insights| Product information | Volumes | Sales Trend | Purchase patterns | Similar products | Competition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BECD8E-E7BE-E94D-BA59-FA437442EC1E}"/>
              </a:ext>
            </a:extLst>
          </p:cNvPr>
          <p:cNvSpPr/>
          <p:nvPr/>
        </p:nvSpPr>
        <p:spPr>
          <a:xfrm rot="16200000">
            <a:off x="5011158" y="3118464"/>
            <a:ext cx="1799294" cy="4051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5"/>
                </a:solidFill>
              </a:rPr>
              <a:t>Type of Quiz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1A5666-BADD-2944-AD46-DA6A73534DB9}"/>
              </a:ext>
            </a:extLst>
          </p:cNvPr>
          <p:cNvSpPr/>
          <p:nvPr/>
        </p:nvSpPr>
        <p:spPr>
          <a:xfrm rot="16200000">
            <a:off x="5904338" y="3118464"/>
            <a:ext cx="1799294" cy="4051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5"/>
                </a:solidFill>
              </a:rPr>
              <a:t>Design Elements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E95E3F-46F5-2C45-951E-157943335470}"/>
              </a:ext>
            </a:extLst>
          </p:cNvPr>
          <p:cNvSpPr/>
          <p:nvPr/>
        </p:nvSpPr>
        <p:spPr>
          <a:xfrm rot="16200000">
            <a:off x="7205528" y="2710454"/>
            <a:ext cx="1799296" cy="12211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5"/>
                </a:solidFill>
              </a:rPr>
              <a:t>Recommendation Technique | Filtering Method | Model vs No Model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A9E21A-5F1C-EB47-88CA-87226EA5749C}"/>
              </a:ext>
            </a:extLst>
          </p:cNvPr>
          <p:cNvSpPr/>
          <p:nvPr/>
        </p:nvSpPr>
        <p:spPr>
          <a:xfrm rot="16200000">
            <a:off x="8539707" y="2957182"/>
            <a:ext cx="1799294" cy="727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5"/>
                </a:solidFill>
              </a:rPr>
              <a:t>Validation | Sampled User Base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FC56ABB-87A5-054D-8E1B-83D8BA6A7D78}"/>
              </a:ext>
            </a:extLst>
          </p:cNvPr>
          <p:cNvCxnSpPr>
            <a:cxnSpLocks/>
          </p:cNvCxnSpPr>
          <p:nvPr/>
        </p:nvCxnSpPr>
        <p:spPr>
          <a:xfrm flipH="1">
            <a:off x="2006847" y="1851958"/>
            <a:ext cx="22185" cy="426992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E04E71A-9BC4-D644-8928-AEEAB9DDE90F}"/>
              </a:ext>
            </a:extLst>
          </p:cNvPr>
          <p:cNvCxnSpPr>
            <a:cxnSpLocks/>
          </p:cNvCxnSpPr>
          <p:nvPr/>
        </p:nvCxnSpPr>
        <p:spPr>
          <a:xfrm>
            <a:off x="5326284" y="1719076"/>
            <a:ext cx="0" cy="4484956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0E24ECC-5AEF-554E-809F-9529DA680934}"/>
              </a:ext>
            </a:extLst>
          </p:cNvPr>
          <p:cNvCxnSpPr>
            <a:stCxn id="5" idx="3"/>
            <a:endCxn id="3" idx="1"/>
          </p:cNvCxnSpPr>
          <p:nvPr/>
        </p:nvCxnSpPr>
        <p:spPr>
          <a:xfrm>
            <a:off x="1943043" y="2054515"/>
            <a:ext cx="445770" cy="127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513C45EB-BCA6-1C4A-A2AA-F4A5DA2F5E0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1943043" y="2054515"/>
            <a:ext cx="445769" cy="129544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6629C63-388C-C642-BA49-6300D36EF8D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1943043" y="2054515"/>
            <a:ext cx="445767" cy="285299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974A71-E518-2A47-8C6D-CC2CEE978455}"/>
              </a:ext>
            </a:extLst>
          </p:cNvPr>
          <p:cNvSpPr txBox="1"/>
          <p:nvPr/>
        </p:nvSpPr>
        <p:spPr>
          <a:xfrm>
            <a:off x="39153" y="2421369"/>
            <a:ext cx="187265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4150" indent="-184150"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500" dirty="0"/>
              <a:t>Define purpose, objectives, end-goal</a:t>
            </a:r>
          </a:p>
          <a:p>
            <a:pPr marL="184150" indent="-184150"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500" dirty="0"/>
              <a:t>Define metrics, KPI</a:t>
            </a:r>
          </a:p>
          <a:p>
            <a:pPr marL="184150" indent="-184150"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500" dirty="0"/>
              <a:t>Baseline as-is </a:t>
            </a:r>
          </a:p>
          <a:p>
            <a:pPr marL="184150" indent="-184150">
              <a:buClr>
                <a:schemeClr val="accent6"/>
              </a:buClr>
              <a:buFont typeface="Wingdings" pitchFamily="2" charset="2"/>
              <a:buChar char="§"/>
            </a:pPr>
            <a:r>
              <a:rPr lang="en-US" sz="1500" dirty="0"/>
              <a:t>Plan the intermediate goals,  milestones (where to reach and how fast?)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E557D0DA-9589-F34D-B415-ED95F0E3942F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5000261" y="4220668"/>
            <a:ext cx="910544" cy="68684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8E3CB796-1271-E54A-AD06-6BB9E7D90FB0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5000263" y="3349962"/>
            <a:ext cx="910542" cy="870706"/>
          </a:xfrm>
          <a:prstGeom prst="bentConnector4">
            <a:avLst>
              <a:gd name="adj1" fmla="val 19666"/>
              <a:gd name="adj2" fmla="val 12625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92FD92C-AC3F-E24D-9E0E-CD417510680E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>
            <a:off x="5000264" y="2054515"/>
            <a:ext cx="910541" cy="2166153"/>
          </a:xfrm>
          <a:prstGeom prst="bentConnector4">
            <a:avLst>
              <a:gd name="adj1" fmla="val 19666"/>
              <a:gd name="adj2" fmla="val 11055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653B232-DE29-634F-AE8C-F7BAAF8964CA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6113362" y="3321021"/>
            <a:ext cx="4880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E935117-8D52-9D46-AC29-AD3385A29305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V="1">
            <a:off x="7006542" y="3321019"/>
            <a:ext cx="488069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8BB58E-2314-FD41-B416-926B18A081D0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V="1">
            <a:off x="8715741" y="3321017"/>
            <a:ext cx="359779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C25F07ED-FDD7-5E49-AC43-5FEE96C6CEAA}"/>
              </a:ext>
            </a:extLst>
          </p:cNvPr>
          <p:cNvSpPr/>
          <p:nvPr/>
        </p:nvSpPr>
        <p:spPr>
          <a:xfrm rot="16200000">
            <a:off x="9601972" y="3116053"/>
            <a:ext cx="1799295" cy="4099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5"/>
                </a:solidFill>
              </a:rPr>
              <a:t>Finalization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AFCE611-B134-9047-A351-5DA4968381DC}"/>
              </a:ext>
            </a:extLst>
          </p:cNvPr>
          <p:cNvCxnSpPr>
            <a:cxnSpLocks/>
            <a:stCxn id="14" idx="2"/>
            <a:endCxn id="27" idx="0"/>
          </p:cNvCxnSpPr>
          <p:nvPr/>
        </p:nvCxnSpPr>
        <p:spPr>
          <a:xfrm>
            <a:off x="9803189" y="3321017"/>
            <a:ext cx="493463" cy="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urved Up Arrow 28">
            <a:extLst>
              <a:ext uri="{FF2B5EF4-FFF2-40B4-BE49-F238E27FC236}">
                <a16:creationId xmlns:a16="http://schemas.microsoft.com/office/drawing/2014/main" id="{943F2BC8-38ED-CF4B-B4A1-59086D73BFA3}"/>
              </a:ext>
            </a:extLst>
          </p:cNvPr>
          <p:cNvSpPr/>
          <p:nvPr/>
        </p:nvSpPr>
        <p:spPr>
          <a:xfrm rot="10800000">
            <a:off x="7871852" y="1935978"/>
            <a:ext cx="1687775" cy="453975"/>
          </a:xfrm>
          <a:prstGeom prst="curvedUpArrow">
            <a:avLst/>
          </a:prstGeom>
          <a:solidFill>
            <a:schemeClr val="accent6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58FE2F-FA76-7B4D-941B-19CBBF0AC54A}"/>
              </a:ext>
            </a:extLst>
          </p:cNvPr>
          <p:cNvSpPr txBox="1"/>
          <p:nvPr/>
        </p:nvSpPr>
        <p:spPr>
          <a:xfrm>
            <a:off x="6064228" y="4662818"/>
            <a:ext cx="2831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Business Rules checks | Min-Max Questions limits | Abort-Resume checks | Links flows | Navigation checks in and between forms | Caption, Labels checks | Mode of interaction checks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6E31A23-E782-134D-A25E-F6A2ABCE1F8E}"/>
              </a:ext>
            </a:extLst>
          </p:cNvPr>
          <p:cNvSpPr txBox="1"/>
          <p:nvPr/>
        </p:nvSpPr>
        <p:spPr>
          <a:xfrm>
            <a:off x="9075519" y="4652138"/>
            <a:ext cx="30457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Performance benchmark | Loading speed | Navigation speed | Closure speed | User concurrency | Alternative flow checks | Negative scenarios checks | Defects retest &amp; closure</a:t>
            </a:r>
          </a:p>
        </p:txBody>
      </p:sp>
      <p:sp>
        <p:nvSpPr>
          <p:cNvPr id="32" name="Left-right Arrow 31">
            <a:extLst>
              <a:ext uri="{FF2B5EF4-FFF2-40B4-BE49-F238E27FC236}">
                <a16:creationId xmlns:a16="http://schemas.microsoft.com/office/drawing/2014/main" id="{70C2DF13-40C3-ED4F-8D2E-B129AE16D11A}"/>
              </a:ext>
            </a:extLst>
          </p:cNvPr>
          <p:cNvSpPr/>
          <p:nvPr/>
        </p:nvSpPr>
        <p:spPr>
          <a:xfrm>
            <a:off x="120172" y="884432"/>
            <a:ext cx="3645743" cy="470869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Conceptualization</a:t>
            </a:r>
          </a:p>
        </p:txBody>
      </p:sp>
      <p:sp>
        <p:nvSpPr>
          <p:cNvPr id="33" name="Left-right Arrow 32">
            <a:extLst>
              <a:ext uri="{FF2B5EF4-FFF2-40B4-BE49-F238E27FC236}">
                <a16:creationId xmlns:a16="http://schemas.microsoft.com/office/drawing/2014/main" id="{FC0C13AE-4CB0-4041-8008-7A2942FFE65B}"/>
              </a:ext>
            </a:extLst>
          </p:cNvPr>
          <p:cNvSpPr/>
          <p:nvPr/>
        </p:nvSpPr>
        <p:spPr>
          <a:xfrm>
            <a:off x="2711652" y="1167648"/>
            <a:ext cx="4400344" cy="470869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Strategy &amp; Assessment</a:t>
            </a:r>
          </a:p>
        </p:txBody>
      </p:sp>
      <p:sp>
        <p:nvSpPr>
          <p:cNvPr id="34" name="Left-right Arrow 33">
            <a:extLst>
              <a:ext uri="{FF2B5EF4-FFF2-40B4-BE49-F238E27FC236}">
                <a16:creationId xmlns:a16="http://schemas.microsoft.com/office/drawing/2014/main" id="{F901809F-A2FA-5E4C-8418-1828D2C1F535}"/>
              </a:ext>
            </a:extLst>
          </p:cNvPr>
          <p:cNvSpPr/>
          <p:nvPr/>
        </p:nvSpPr>
        <p:spPr>
          <a:xfrm>
            <a:off x="5070882" y="1465110"/>
            <a:ext cx="6654379" cy="470869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Design | Configuration | Build | Validation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9AE9771-DCC6-8B4C-BB12-7777061FD0F0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10706587" y="3321020"/>
            <a:ext cx="4898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7ADC7EF-9311-234F-9204-60C11DF7F858}"/>
              </a:ext>
            </a:extLst>
          </p:cNvPr>
          <p:cNvSpPr txBox="1"/>
          <p:nvPr/>
        </p:nvSpPr>
        <p:spPr>
          <a:xfrm>
            <a:off x="11227712" y="3007536"/>
            <a:ext cx="893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Launch Quiz</a:t>
            </a:r>
          </a:p>
        </p:txBody>
      </p:sp>
    </p:spTree>
    <p:extLst>
      <p:ext uri="{BB962C8B-B14F-4D97-AF65-F5344CB8AC3E}">
        <p14:creationId xmlns:p14="http://schemas.microsoft.com/office/powerpoint/2010/main" val="402645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68E0C58-A1CC-7544-8CF4-2D47D16E2EFA}"/>
              </a:ext>
            </a:extLst>
          </p:cNvPr>
          <p:cNvSpPr txBox="1">
            <a:spLocks/>
          </p:cNvSpPr>
          <p:nvPr/>
        </p:nvSpPr>
        <p:spPr>
          <a:xfrm>
            <a:off x="688639" y="260900"/>
            <a:ext cx="8755807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CSS Corp </a:t>
            </a:r>
            <a:r>
              <a:rPr lang="en-US" sz="2000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accelerators, tools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sz="2000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solutions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en-US" sz="20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effective product recommendation services</a:t>
            </a:r>
            <a:endParaRPr lang="en-I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62400E-DA4E-E046-9926-992EAB90A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514" y="1074278"/>
            <a:ext cx="331229" cy="2495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AAFACE-0AF2-3743-B7F8-A9BEBBCF4382}"/>
              </a:ext>
            </a:extLst>
          </p:cNvPr>
          <p:cNvSpPr/>
          <p:nvPr/>
        </p:nvSpPr>
        <p:spPr>
          <a:xfrm>
            <a:off x="3003765" y="5287053"/>
            <a:ext cx="10534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28700"/>
                </a:solidFill>
                <a:effectLst/>
                <a:uLnTx/>
                <a:uFillTx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AI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l - it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58595B"/>
              </a:solidFill>
              <a:effectLst/>
              <a:uLnTx/>
              <a:uFillTx/>
              <a:latin typeface="+mj-lt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6F5652-9846-DA4F-9B5B-CF07F2C799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8" t="7700" r="3116" b="9947"/>
          <a:stretch/>
        </p:blipFill>
        <p:spPr>
          <a:xfrm>
            <a:off x="2968242" y="3055730"/>
            <a:ext cx="1160047" cy="2495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DE8C2E-7FFC-9F46-BB2F-30527FC227E8}"/>
              </a:ext>
            </a:extLst>
          </p:cNvPr>
          <p:cNvSpPr/>
          <p:nvPr/>
        </p:nvSpPr>
        <p:spPr>
          <a:xfrm>
            <a:off x="7733595" y="1055921"/>
            <a:ext cx="10872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Tiefer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68724"/>
                </a:solidFill>
                <a:effectLst/>
                <a:uLnTx/>
                <a:uFillTx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AI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68724"/>
              </a:solidFill>
              <a:effectLst/>
              <a:uLnTx/>
              <a:uFillTx/>
              <a:latin typeface="+mj-lt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C976A5-5AF9-B14F-8995-8A166315EC05}"/>
              </a:ext>
            </a:extLst>
          </p:cNvPr>
          <p:cNvSpPr/>
          <p:nvPr/>
        </p:nvSpPr>
        <p:spPr>
          <a:xfrm>
            <a:off x="10088648" y="1015269"/>
            <a:ext cx="1293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Interfaz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68724"/>
                </a:solidFill>
                <a:effectLst/>
                <a:uLnTx/>
                <a:uFillTx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AI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68724"/>
              </a:solidFill>
              <a:effectLst/>
              <a:uLnTx/>
              <a:uFillTx/>
              <a:latin typeface="+mj-lt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9EB202-247A-6D4A-ADA2-46F0FD7B164E}"/>
              </a:ext>
            </a:extLst>
          </p:cNvPr>
          <p:cNvSpPr/>
          <p:nvPr/>
        </p:nvSpPr>
        <p:spPr>
          <a:xfrm>
            <a:off x="10265780" y="1937845"/>
            <a:ext cx="9396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spe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68724"/>
                </a:solidFill>
                <a:effectLst/>
                <a:uLnTx/>
                <a:uFillTx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AI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r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58595B"/>
              </a:solidFill>
              <a:effectLst/>
              <a:uLnTx/>
              <a:uFillTx/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B1F9B6-CDB6-A24D-94C2-6772B84E69CF}"/>
              </a:ext>
            </a:extLst>
          </p:cNvPr>
          <p:cNvSpPr/>
          <p:nvPr/>
        </p:nvSpPr>
        <p:spPr>
          <a:xfrm>
            <a:off x="7724929" y="1950422"/>
            <a:ext cx="11384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Imagif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68724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AI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68724"/>
              </a:solidFill>
              <a:effectLst/>
              <a:uLnTx/>
              <a:uFillTx/>
              <a:latin typeface="+mj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3C2CCA-5BB3-5046-A1D8-9B4163B4A775}"/>
              </a:ext>
            </a:extLst>
          </p:cNvPr>
          <p:cNvSpPr/>
          <p:nvPr/>
        </p:nvSpPr>
        <p:spPr>
          <a:xfrm>
            <a:off x="5033958" y="1927531"/>
            <a:ext cx="18533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Page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Raken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68724"/>
                </a:solidFill>
                <a:effectLst/>
                <a:uLnTx/>
                <a:uFillTx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AI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68724"/>
              </a:solidFill>
              <a:effectLst/>
              <a:uLnTx/>
              <a:uFillTx/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C32406-1839-8E4A-9355-1760E2CB9D18}"/>
              </a:ext>
            </a:extLst>
          </p:cNvPr>
          <p:cNvSpPr txBox="1">
            <a:spLocks/>
          </p:cNvSpPr>
          <p:nvPr/>
        </p:nvSpPr>
        <p:spPr bwMode="gray">
          <a:xfrm>
            <a:off x="2659546" y="5673454"/>
            <a:ext cx="1944000" cy="4780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lIns="36000" tIns="54610" rIns="36000" bIns="54610" anchor="ctr" anchorCtr="0">
            <a:noAutofit/>
          </a:bodyPr>
          <a:lstStyle>
            <a:defPPr>
              <a:defRPr lang="en-US"/>
            </a:defPPr>
            <a:lvl2pPr marL="0" marR="0" lvl="1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kern="0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Anomalies detection, readable complexity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865574-4AC9-E64D-AFDC-4C3285CDC9D2}"/>
              </a:ext>
            </a:extLst>
          </p:cNvPr>
          <p:cNvSpPr txBox="1">
            <a:spLocks/>
          </p:cNvSpPr>
          <p:nvPr/>
        </p:nvSpPr>
        <p:spPr bwMode="gray">
          <a:xfrm>
            <a:off x="2677299" y="3380447"/>
            <a:ext cx="1944000" cy="4780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lIns="36000" tIns="54610" rIns="36000" bIns="54610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Analysis of reviews &amp; comments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0F0A26-A6CA-094D-AB51-F859DC3289A7}"/>
              </a:ext>
            </a:extLst>
          </p:cNvPr>
          <p:cNvSpPr txBox="1">
            <a:spLocks/>
          </p:cNvSpPr>
          <p:nvPr/>
        </p:nvSpPr>
        <p:spPr bwMode="gray">
          <a:xfrm>
            <a:off x="2674163" y="1401670"/>
            <a:ext cx="1944000" cy="4780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lIns="36000" tIns="54610" rIns="36000" bIns="54610" anchor="ctr" anchorCtr="0">
            <a:noAutofit/>
          </a:bodyPr>
          <a:lstStyle>
            <a:defPPr>
              <a:defRPr lang="en-US"/>
            </a:defPPr>
            <a:lvl2pPr marL="0" marR="0" lvl="1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kern="0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AI Based visual assessment framework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BA747C-B519-2646-985A-A916581673A3}"/>
              </a:ext>
            </a:extLst>
          </p:cNvPr>
          <p:cNvSpPr txBox="1">
            <a:spLocks/>
          </p:cNvSpPr>
          <p:nvPr/>
        </p:nvSpPr>
        <p:spPr bwMode="gray">
          <a:xfrm>
            <a:off x="7406273" y="1401670"/>
            <a:ext cx="1944000" cy="4780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lIns="36000" tIns="54610" rIns="36000" bIns="54610" anchor="ctr" anchorCtr="0">
            <a:noAutofit/>
          </a:bodyPr>
          <a:lstStyle>
            <a:defPPr>
              <a:defRPr lang="en-US"/>
            </a:defPPr>
            <a:lvl2pPr marL="0" marR="0" lvl="1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kern="0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SEO+FEO Check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73677D-5F2F-3F40-8688-C25DC34669F2}"/>
              </a:ext>
            </a:extLst>
          </p:cNvPr>
          <p:cNvSpPr txBox="1">
            <a:spLocks/>
          </p:cNvSpPr>
          <p:nvPr/>
        </p:nvSpPr>
        <p:spPr bwMode="gray">
          <a:xfrm>
            <a:off x="9864655" y="1401670"/>
            <a:ext cx="1944000" cy="4780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lIns="36000" tIns="54610" rIns="36000" bIns="54610" anchor="ctr" anchorCtr="0">
            <a:noAutofit/>
          </a:bodyPr>
          <a:lstStyle>
            <a:defPPr>
              <a:defRPr lang="en-US"/>
            </a:defPPr>
            <a:lvl2pPr marL="0" marR="0" lvl="1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kern="0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Automated RPA based FEO metrics generation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57A10A-CB20-9944-B115-11F1757D44D9}"/>
              </a:ext>
            </a:extLst>
          </p:cNvPr>
          <p:cNvSpPr txBox="1">
            <a:spLocks/>
          </p:cNvSpPr>
          <p:nvPr/>
        </p:nvSpPr>
        <p:spPr bwMode="gray">
          <a:xfrm>
            <a:off x="9864654" y="2324246"/>
            <a:ext cx="1944000" cy="4780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lIns="36000" tIns="54610" rIns="36000" bIns="54610" anchor="ctr" anchorCtr="0">
            <a:noAutofit/>
          </a:bodyPr>
          <a:lstStyle>
            <a:defPPr>
              <a:defRPr lang="en-US"/>
            </a:defPPr>
            <a:lvl2pPr marL="0" marR="0" lvl="1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kern="0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Configurable ADA compliance tool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0C2AC2-DAFA-5545-9C05-5BC61E2D5E88}"/>
              </a:ext>
            </a:extLst>
          </p:cNvPr>
          <p:cNvSpPr txBox="1">
            <a:spLocks/>
          </p:cNvSpPr>
          <p:nvPr/>
        </p:nvSpPr>
        <p:spPr bwMode="gray">
          <a:xfrm>
            <a:off x="7423189" y="2336823"/>
            <a:ext cx="1944000" cy="4780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lIns="36000" tIns="54610" rIns="36000" bIns="54610" anchor="ctr" anchorCtr="0">
            <a:noAutofit/>
          </a:bodyPr>
          <a:lstStyle>
            <a:defPPr>
              <a:defRPr lang="en-US"/>
            </a:defPPr>
            <a:lvl2pPr marL="0" marR="0" lvl="1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kern="0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Color</a:t>
            </a: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 Scheme, Histogram, Contrast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E44752-CBD0-EB4D-A21D-CDA0253DA731}"/>
              </a:ext>
            </a:extLst>
          </p:cNvPr>
          <p:cNvSpPr txBox="1">
            <a:spLocks/>
          </p:cNvSpPr>
          <p:nvPr/>
        </p:nvSpPr>
        <p:spPr bwMode="gray">
          <a:xfrm>
            <a:off x="5089687" y="2336823"/>
            <a:ext cx="1944000" cy="4780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lIns="36000" tIns="54610" rIns="36000" bIns="54610" anchor="ctr" anchorCtr="0">
            <a:noAutofit/>
          </a:bodyPr>
          <a:lstStyle>
            <a:defPPr>
              <a:defRPr lang="en-US"/>
            </a:defPPr>
            <a:lvl2pPr marL="0" marR="0" lvl="1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kern="0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Page level structural analysis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93CEE0-D0FB-C243-8D3B-6282F6B4DE1A}"/>
              </a:ext>
            </a:extLst>
          </p:cNvPr>
          <p:cNvSpPr txBox="1">
            <a:spLocks/>
          </p:cNvSpPr>
          <p:nvPr/>
        </p:nvSpPr>
        <p:spPr bwMode="gray">
          <a:xfrm>
            <a:off x="2665390" y="2336823"/>
            <a:ext cx="1944000" cy="4780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lIns="36000" tIns="54610" rIns="36000" bIns="54610" anchor="ctr" anchorCtr="0">
            <a:noAutofit/>
          </a:bodyPr>
          <a:lstStyle>
            <a:defPPr>
              <a:defRPr lang="en-US"/>
            </a:defPPr>
            <a:lvl2pPr marL="0" marR="0" lvl="1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kern="0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Site level Structure Analysis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F3B4C4-7D55-C34B-9C82-0E3E3BF6841B}"/>
              </a:ext>
            </a:extLst>
          </p:cNvPr>
          <p:cNvSpPr txBox="1">
            <a:spLocks/>
          </p:cNvSpPr>
          <p:nvPr/>
        </p:nvSpPr>
        <p:spPr bwMode="gray">
          <a:xfrm>
            <a:off x="5057074" y="1409368"/>
            <a:ext cx="1944000" cy="4780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lIns="36000" tIns="54610" rIns="36000" bIns="54610" anchor="ctr" anchorCtr="0">
            <a:noAutofit/>
          </a:bodyPr>
          <a:lstStyle>
            <a:defPPr>
              <a:defRPr lang="en-US"/>
            </a:defPPr>
            <a:lvl2pPr marL="0" marR="0" lvl="1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kern="0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Element level visual Analysis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3354FA-9BA3-B141-9C6F-7522C12D8D5D}"/>
              </a:ext>
            </a:extLst>
          </p:cNvPr>
          <p:cNvSpPr/>
          <p:nvPr/>
        </p:nvSpPr>
        <p:spPr>
          <a:xfrm>
            <a:off x="2688207" y="1927531"/>
            <a:ext cx="16962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Site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Raken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68724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AI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68724"/>
              </a:solidFill>
              <a:effectLst/>
              <a:uLnTx/>
              <a:uFillTx/>
              <a:latin typeface="+mj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00D87C-5458-B646-823F-2C851C37C2EE}"/>
              </a:ext>
            </a:extLst>
          </p:cNvPr>
          <p:cNvSpPr/>
          <p:nvPr/>
        </p:nvSpPr>
        <p:spPr>
          <a:xfrm>
            <a:off x="5193703" y="994549"/>
            <a:ext cx="14686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ElemenT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68724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AI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68724"/>
              </a:solidFill>
              <a:effectLst/>
              <a:uLnTx/>
              <a:uFillTx/>
              <a:latin typeface="+mj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4988B18-8BA5-BD42-9B73-A9A64DD17C0B}"/>
              </a:ext>
            </a:extLst>
          </p:cNvPr>
          <p:cNvSpPr/>
          <p:nvPr/>
        </p:nvSpPr>
        <p:spPr>
          <a:xfrm>
            <a:off x="2707093" y="4114992"/>
            <a:ext cx="17151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58595B"/>
                </a:solidFill>
                <a:latin typeface="+mj-lt"/>
                <a:cs typeface="Calibri" panose="020F0502020204030204" pitchFamily="34" charset="0"/>
              </a:rPr>
              <a:t>Best Practices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j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BB2AD2-2599-8E40-97E8-7ED9941C8F9C}"/>
              </a:ext>
            </a:extLst>
          </p:cNvPr>
          <p:cNvSpPr txBox="1">
            <a:spLocks/>
          </p:cNvSpPr>
          <p:nvPr/>
        </p:nvSpPr>
        <p:spPr bwMode="gray">
          <a:xfrm>
            <a:off x="2659546" y="4490670"/>
            <a:ext cx="1961188" cy="4780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lIns="36000" tIns="54610" rIns="36000" bIns="54610" anchor="ctr" anchorCtr="0">
            <a:noAutofit/>
          </a:bodyPr>
          <a:lstStyle>
            <a:defPPr>
              <a:defRPr lang="en-US"/>
            </a:defPPr>
            <a:lvl2pPr marL="0" marR="0" lvl="1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kern="0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Checklist | Standards | Validation points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39018A-E993-624F-8B88-1CA852F70091}"/>
              </a:ext>
            </a:extLst>
          </p:cNvPr>
          <p:cNvSpPr txBox="1"/>
          <p:nvPr/>
        </p:nvSpPr>
        <p:spPr>
          <a:xfrm>
            <a:off x="123951" y="1355839"/>
            <a:ext cx="2122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Website – Digital Assurance kit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335B54F-0F97-F949-82A4-36800F06D658}"/>
              </a:ext>
            </a:extLst>
          </p:cNvPr>
          <p:cNvSpPr/>
          <p:nvPr/>
        </p:nvSpPr>
        <p:spPr>
          <a:xfrm>
            <a:off x="5087500" y="4111967"/>
            <a:ext cx="18533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58595B"/>
                </a:solidFill>
                <a:latin typeface="+mj-lt"/>
                <a:cs typeface="Calibri" panose="020F0502020204030204" pitchFamily="34" charset="0"/>
              </a:rPr>
              <a:t>Automated </a:t>
            </a:r>
            <a:r>
              <a:rPr lang="en-US" sz="1600" b="1" dirty="0" err="1">
                <a:solidFill>
                  <a:srgbClr val="58595B"/>
                </a:solidFill>
                <a:latin typeface="+mj-lt"/>
                <a:cs typeface="Calibri" panose="020F0502020204030204" pitchFamily="34" charset="0"/>
              </a:rPr>
              <a:t>QTree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j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1E6BF5E-792B-D448-9EC9-8B50DCD69706}"/>
              </a:ext>
            </a:extLst>
          </p:cNvPr>
          <p:cNvSpPr txBox="1">
            <a:spLocks/>
          </p:cNvSpPr>
          <p:nvPr/>
        </p:nvSpPr>
        <p:spPr bwMode="gray">
          <a:xfrm>
            <a:off x="5149994" y="4490670"/>
            <a:ext cx="1851079" cy="4780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lIns="36000" tIns="54610" rIns="36000" bIns="54610" anchor="ctr" anchorCtr="0">
            <a:noAutofit/>
          </a:bodyPr>
          <a:lstStyle>
            <a:defPPr>
              <a:defRPr lang="en-US"/>
            </a:defPPr>
            <a:lvl2pPr marL="0" marR="0" lvl="1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kern="0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dirty="0">
                <a:solidFill>
                  <a:schemeClr val="tx1"/>
                </a:solidFill>
                <a:latin typeface="+mj-lt"/>
              </a:rPr>
              <a:t>Scalable quiz builder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688CCFF-107C-C542-AB93-78CC13DF1757}"/>
              </a:ext>
            </a:extLst>
          </p:cNvPr>
          <p:cNvSpPr/>
          <p:nvPr/>
        </p:nvSpPr>
        <p:spPr>
          <a:xfrm>
            <a:off x="7622122" y="4124653"/>
            <a:ext cx="16155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Feature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Build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AI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r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j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FCCB1F-2CD4-3647-95AD-21647A573D77}"/>
              </a:ext>
            </a:extLst>
          </p:cNvPr>
          <p:cNvSpPr txBox="1">
            <a:spLocks/>
          </p:cNvSpPr>
          <p:nvPr/>
        </p:nvSpPr>
        <p:spPr bwMode="gray">
          <a:xfrm>
            <a:off x="7456806" y="4498368"/>
            <a:ext cx="2126584" cy="4780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lIns="36000" tIns="54610" rIns="36000" bIns="54610" anchor="ctr" anchorCtr="0">
            <a:noAutofit/>
          </a:bodyPr>
          <a:lstStyle>
            <a:defPPr>
              <a:defRPr lang="en-US"/>
            </a:defPPr>
            <a:lvl2pPr marL="0" marR="0" lvl="1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kern="0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Framework to build product-attributes models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967E9A5-29A5-7A4F-8581-EA432359F162}"/>
              </a:ext>
            </a:extLst>
          </p:cNvPr>
          <p:cNvSpPr/>
          <p:nvPr/>
        </p:nvSpPr>
        <p:spPr>
          <a:xfrm>
            <a:off x="9842059" y="4111967"/>
            <a:ext cx="15275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Active Insights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58595B"/>
              </a:solidFill>
              <a:effectLst/>
              <a:uLnTx/>
              <a:uFillTx/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A38D17-0409-6642-AB22-6E1E2BCDBB58}"/>
              </a:ext>
            </a:extLst>
          </p:cNvPr>
          <p:cNvSpPr txBox="1">
            <a:spLocks/>
          </p:cNvSpPr>
          <p:nvPr/>
        </p:nvSpPr>
        <p:spPr bwMode="gray">
          <a:xfrm>
            <a:off x="9864654" y="4498368"/>
            <a:ext cx="1944000" cy="4780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lIns="36000" tIns="54610" rIns="36000" bIns="54610" anchor="ctr" anchorCtr="0">
            <a:noAutofit/>
          </a:bodyPr>
          <a:lstStyle>
            <a:defPPr>
              <a:defRPr lang="en-US"/>
            </a:defPPr>
            <a:lvl2pPr marL="0" marR="0" lvl="1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kern="0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Pre &amp; Post analytics &amp; Insights on the brand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6F0491-9AEF-C144-8D93-8D271F4393BD}"/>
              </a:ext>
            </a:extLst>
          </p:cNvPr>
          <p:cNvSpPr txBox="1">
            <a:spLocks/>
          </p:cNvSpPr>
          <p:nvPr/>
        </p:nvSpPr>
        <p:spPr bwMode="gray">
          <a:xfrm>
            <a:off x="5087500" y="3387329"/>
            <a:ext cx="1944000" cy="4780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lIns="36000" tIns="54610" rIns="36000" bIns="54610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Rating correlation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64194FC-3C70-4C43-B2B5-05BD3D29226F}"/>
              </a:ext>
            </a:extLst>
          </p:cNvPr>
          <p:cNvSpPr txBox="1">
            <a:spLocks/>
          </p:cNvSpPr>
          <p:nvPr/>
        </p:nvSpPr>
        <p:spPr bwMode="gray">
          <a:xfrm>
            <a:off x="7457915" y="3372968"/>
            <a:ext cx="1944000" cy="4780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lIns="36000" tIns="54610" rIns="36000" bIns="54610" anchor="ctr" anchorCtr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kern="0" dirty="0">
                <a:latin typeface="+mj-lt"/>
                <a:cs typeface="Calibri" panose="020F0502020204030204" pitchFamily="34" charset="0"/>
              </a:rPr>
              <a:t>Topic Modelling &amp; User Experience Mining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5" name="Picture 2" descr="Hot Topics! – This Is How We See It – The 405 Media">
            <a:extLst>
              <a:ext uri="{FF2B5EF4-FFF2-40B4-BE49-F238E27FC236}">
                <a16:creationId xmlns:a16="http://schemas.microsoft.com/office/drawing/2014/main" id="{206A3ABE-3E60-D846-BEC7-83A5F9A59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260" y="3071000"/>
            <a:ext cx="313079" cy="25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Rating Icons - Download Free Vector Icons | Noun Project">
            <a:extLst>
              <a:ext uri="{FF2B5EF4-FFF2-40B4-BE49-F238E27FC236}">
                <a16:creationId xmlns:a16="http://schemas.microsoft.com/office/drawing/2014/main" id="{B03EBEF8-7AF7-4940-8C72-38E95AFD16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05" b="41841"/>
          <a:stretch/>
        </p:blipFill>
        <p:spPr bwMode="auto">
          <a:xfrm>
            <a:off x="5473812" y="3057106"/>
            <a:ext cx="1270000" cy="24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92A78E0-614B-D541-ADBF-2F72A303272B}"/>
              </a:ext>
            </a:extLst>
          </p:cNvPr>
          <p:cNvSpPr txBox="1"/>
          <p:nvPr/>
        </p:nvSpPr>
        <p:spPr>
          <a:xfrm>
            <a:off x="173270" y="3049802"/>
            <a:ext cx="2122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Product Reviews &amp; Ratings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A1B542-0B5C-044C-BBE3-5D022E33C054}"/>
              </a:ext>
            </a:extLst>
          </p:cNvPr>
          <p:cNvSpPr txBox="1"/>
          <p:nvPr/>
        </p:nvSpPr>
        <p:spPr>
          <a:xfrm>
            <a:off x="173270" y="4133636"/>
            <a:ext cx="2122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Recommendation Engine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66226C8-B426-0D4D-B8B1-D0558637AE6A}"/>
              </a:ext>
            </a:extLst>
          </p:cNvPr>
          <p:cNvSpPr txBox="1"/>
          <p:nvPr/>
        </p:nvSpPr>
        <p:spPr>
          <a:xfrm>
            <a:off x="173270" y="5266130"/>
            <a:ext cx="2122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Content Testing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D235438-D979-2143-88DA-DA16FB296F37}"/>
              </a:ext>
            </a:extLst>
          </p:cNvPr>
          <p:cNvSpPr txBox="1">
            <a:spLocks/>
          </p:cNvSpPr>
          <p:nvPr/>
        </p:nvSpPr>
        <p:spPr bwMode="gray">
          <a:xfrm>
            <a:off x="5057074" y="5671653"/>
            <a:ext cx="1944000" cy="4780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lIns="36000" tIns="54610" rIns="36000" bIns="54610" anchor="ctr" anchorCtr="0">
            <a:noAutofit/>
          </a:bodyPr>
          <a:lstStyle>
            <a:defPPr>
              <a:defRPr lang="en-US"/>
            </a:defPPr>
            <a:lvl2pPr marL="0" marR="0" lvl="1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kern="0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Word Syllable Analysis &amp; Scores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4A491AB-090E-9542-A793-7ACADAFE53B5}"/>
              </a:ext>
            </a:extLst>
          </p:cNvPr>
          <p:cNvSpPr txBox="1">
            <a:spLocks/>
          </p:cNvSpPr>
          <p:nvPr/>
        </p:nvSpPr>
        <p:spPr bwMode="gray">
          <a:xfrm>
            <a:off x="7478000" y="5671653"/>
            <a:ext cx="1944000" cy="4780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lIns="36000" tIns="54610" rIns="36000" bIns="54610" anchor="ctr" anchorCtr="0">
            <a:noAutofit/>
          </a:bodyPr>
          <a:lstStyle>
            <a:defPPr>
              <a:defRPr lang="en-US"/>
            </a:defPPr>
            <a:lvl2pPr marL="0" marR="0" lvl="1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+mj-lt"/>
                <a:cs typeface="Calibri" panose="020F0502020204030204" pitchFamily="34" charset="0"/>
              </a:defRPr>
            </a:lvl2pPr>
          </a:lstStyle>
          <a:p>
            <a:pPr lvl="1"/>
            <a:r>
              <a:rPr lang="en-IN" dirty="0"/>
              <a:t>Flesch Kincaid Reading-Ease score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8E89C17-1E16-CA44-B048-C12D41372499}"/>
              </a:ext>
            </a:extLst>
          </p:cNvPr>
          <p:cNvSpPr txBox="1">
            <a:spLocks/>
          </p:cNvSpPr>
          <p:nvPr/>
        </p:nvSpPr>
        <p:spPr bwMode="gray">
          <a:xfrm>
            <a:off x="9898982" y="5671653"/>
            <a:ext cx="1944000" cy="4780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lIns="36000" tIns="54610" rIns="36000" bIns="54610" anchor="ctr" anchorCtr="0">
            <a:noAutofit/>
          </a:bodyPr>
          <a:lstStyle>
            <a:defPPr>
              <a:defRPr lang="en-US"/>
            </a:defPPr>
            <a:lvl2pPr marL="0" marR="0" lvl="1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+mj-lt"/>
                <a:cs typeface="Calibri" panose="020F0502020204030204" pitchFamily="34" charset="0"/>
              </a:defRPr>
            </a:lvl2pPr>
          </a:lstStyle>
          <a:p>
            <a:pPr lvl="1"/>
            <a:r>
              <a:rPr lang="en-IN" dirty="0"/>
              <a:t>Dale-</a:t>
            </a:r>
            <a:r>
              <a:rPr lang="en-IN" dirty="0" err="1"/>
              <a:t>Chall</a:t>
            </a:r>
            <a:r>
              <a:rPr lang="en-IN" dirty="0"/>
              <a:t> score, </a:t>
            </a:r>
            <a:r>
              <a:rPr lang="en-IN" dirty="0" err="1"/>
              <a:t>spache</a:t>
            </a:r>
            <a:r>
              <a:rPr lang="en-IN" dirty="0"/>
              <a:t> score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D6F725B-100F-E24E-838F-24FDC0660B44}"/>
              </a:ext>
            </a:extLst>
          </p:cNvPr>
          <p:cNvSpPr/>
          <p:nvPr/>
        </p:nvSpPr>
        <p:spPr>
          <a:xfrm>
            <a:off x="9842059" y="5307880"/>
            <a:ext cx="18533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 err="1">
                <a:solidFill>
                  <a:srgbClr val="58595B"/>
                </a:solidFill>
                <a:latin typeface="+mj-lt"/>
                <a:cs typeface="Calibri" panose="020F0502020204030204" pitchFamily="34" charset="0"/>
              </a:rPr>
              <a:t>Comprehensivism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j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0E0B257-3564-D64D-AF71-26FD80F9AAEF}"/>
              </a:ext>
            </a:extLst>
          </p:cNvPr>
          <p:cNvSpPr/>
          <p:nvPr/>
        </p:nvSpPr>
        <p:spPr>
          <a:xfrm>
            <a:off x="5057073" y="5305603"/>
            <a:ext cx="19969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58595B"/>
                </a:solidFill>
                <a:latin typeface="+mj-lt"/>
                <a:cs typeface="Calibri" panose="020F0502020204030204" pitchFamily="34" charset="0"/>
              </a:rPr>
              <a:t>Construct Complexity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j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BB46735-6E1F-A54B-BCB3-3AA2628499FD}"/>
              </a:ext>
            </a:extLst>
          </p:cNvPr>
          <p:cNvSpPr/>
          <p:nvPr/>
        </p:nvSpPr>
        <p:spPr>
          <a:xfrm>
            <a:off x="7478000" y="5305603"/>
            <a:ext cx="18533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58595B"/>
                </a:solidFill>
                <a:latin typeface="+mj-lt"/>
                <a:cs typeface="Calibri" panose="020F0502020204030204" pitchFamily="34" charset="0"/>
              </a:rPr>
              <a:t>Context Complexity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j-lt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C5E5CE4-656B-7449-83E2-C354FB0F8A90}"/>
              </a:ext>
            </a:extLst>
          </p:cNvPr>
          <p:cNvCxnSpPr/>
          <p:nvPr/>
        </p:nvCxnSpPr>
        <p:spPr>
          <a:xfrm>
            <a:off x="0" y="296883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7BE66F1-252F-5348-9B14-8EE4C10536F3}"/>
              </a:ext>
            </a:extLst>
          </p:cNvPr>
          <p:cNvCxnSpPr/>
          <p:nvPr/>
        </p:nvCxnSpPr>
        <p:spPr>
          <a:xfrm>
            <a:off x="0" y="403563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360F42D-2D5C-EC46-9C73-4C387A3941FE}"/>
              </a:ext>
            </a:extLst>
          </p:cNvPr>
          <p:cNvCxnSpPr/>
          <p:nvPr/>
        </p:nvCxnSpPr>
        <p:spPr>
          <a:xfrm>
            <a:off x="0" y="5090556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65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9B302D-F0CB-7447-8DB5-2421548E338F}"/>
              </a:ext>
            </a:extLst>
          </p:cNvPr>
          <p:cNvSpPr txBox="1"/>
          <p:nvPr/>
        </p:nvSpPr>
        <p:spPr>
          <a:xfrm>
            <a:off x="3618411" y="3036585"/>
            <a:ext cx="305320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7827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68E0C58-A1CC-7544-8CF4-2D47D16E2EFA}"/>
              </a:ext>
            </a:extLst>
          </p:cNvPr>
          <p:cNvSpPr txBox="1">
            <a:spLocks/>
          </p:cNvSpPr>
          <p:nvPr/>
        </p:nvSpPr>
        <p:spPr>
          <a:xfrm>
            <a:off x="688639" y="260900"/>
            <a:ext cx="8755807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CSS Corp adopts online </a:t>
            </a:r>
            <a:r>
              <a:rPr lang="en-IN" sz="2000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 categorization </a:t>
            </a: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into 5 broad categories for effective online customer engagement strategy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0655686-E1FE-C545-B0EB-8CD9B52CB4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731122"/>
              </p:ext>
            </p:extLst>
          </p:nvPr>
        </p:nvGraphicFramePr>
        <p:xfrm>
          <a:off x="239208" y="1211813"/>
          <a:ext cx="11713584" cy="47245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17855">
                  <a:extLst>
                    <a:ext uri="{9D8B030D-6E8A-4147-A177-3AD203B41FA5}">
                      <a16:colId xmlns:a16="http://schemas.microsoft.com/office/drawing/2014/main" val="2466071848"/>
                    </a:ext>
                  </a:extLst>
                </a:gridCol>
                <a:gridCol w="1990846">
                  <a:extLst>
                    <a:ext uri="{9D8B030D-6E8A-4147-A177-3AD203B41FA5}">
                      <a16:colId xmlns:a16="http://schemas.microsoft.com/office/drawing/2014/main" val="4022419908"/>
                    </a:ext>
                  </a:extLst>
                </a:gridCol>
                <a:gridCol w="1971557">
                  <a:extLst>
                    <a:ext uri="{9D8B030D-6E8A-4147-A177-3AD203B41FA5}">
                      <a16:colId xmlns:a16="http://schemas.microsoft.com/office/drawing/2014/main" val="4097715753"/>
                    </a:ext>
                  </a:extLst>
                </a:gridCol>
                <a:gridCol w="2037144">
                  <a:extLst>
                    <a:ext uri="{9D8B030D-6E8A-4147-A177-3AD203B41FA5}">
                      <a16:colId xmlns:a16="http://schemas.microsoft.com/office/drawing/2014/main" val="1157481674"/>
                    </a:ext>
                  </a:extLst>
                </a:gridCol>
                <a:gridCol w="1782501">
                  <a:extLst>
                    <a:ext uri="{9D8B030D-6E8A-4147-A177-3AD203B41FA5}">
                      <a16:colId xmlns:a16="http://schemas.microsoft.com/office/drawing/2014/main" val="2333245459"/>
                    </a:ext>
                  </a:extLst>
                </a:gridCol>
                <a:gridCol w="1913681">
                  <a:extLst>
                    <a:ext uri="{9D8B030D-6E8A-4147-A177-3AD203B41FA5}">
                      <a16:colId xmlns:a16="http://schemas.microsoft.com/office/drawing/2014/main" val="3967840173"/>
                    </a:ext>
                  </a:extLst>
                </a:gridCol>
              </a:tblGrid>
              <a:tr h="266200">
                <a:tc>
                  <a:txBody>
                    <a:bodyPr/>
                    <a:lstStyle/>
                    <a:p>
                      <a:r>
                        <a:rPr lang="en-US" sz="1500" dirty="0"/>
                        <a:t>Online Attributes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113" indent="0" algn="ctr">
                        <a:tabLst/>
                      </a:pPr>
                      <a:r>
                        <a:rPr lang="en-US" sz="1600" dirty="0">
                          <a:effectLst/>
                        </a:rPr>
                        <a:t>Searchers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90" marR="679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113" indent="0" algn="ctr" defTabSz="914400" rtl="0" eaLnBrk="1" latinLnBrk="0" hangingPunct="1">
                        <a:tabLst/>
                      </a:pPr>
                      <a:r>
                        <a:rPr lang="en-US" sz="1600" kern="1200" dirty="0">
                          <a:effectLst/>
                        </a:rPr>
                        <a:t>Browsers</a:t>
                      </a:r>
                      <a:endParaRPr lang="en-IN" sz="16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990" marR="679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113" indent="0" algn="ctr" defTabSz="914400" rtl="0" eaLnBrk="1" latinLnBrk="0" hangingPunct="1">
                        <a:tabLst/>
                      </a:pPr>
                      <a:r>
                        <a:rPr lang="en-US" sz="1600" kern="1200" dirty="0">
                          <a:effectLst/>
                        </a:rPr>
                        <a:t>Wanderers</a:t>
                      </a:r>
                      <a:endParaRPr lang="en-IN" sz="16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990" marR="679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113" indent="0" algn="ctr" defTabSz="914400" rtl="0" eaLnBrk="1" latinLnBrk="0" hangingPunct="1">
                        <a:tabLst/>
                      </a:pPr>
                      <a:r>
                        <a:rPr lang="en-US" sz="1600" kern="1200" dirty="0">
                          <a:effectLst/>
                        </a:rPr>
                        <a:t>Bargainers</a:t>
                      </a:r>
                      <a:endParaRPr lang="en-IN" sz="16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990" marR="679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113" indent="0" algn="ctr" defTabSz="914400" rtl="0" eaLnBrk="1" latinLnBrk="0" hangingPunct="1">
                        <a:tabLst/>
                      </a:pPr>
                      <a:r>
                        <a:rPr lang="en-US" sz="1600" kern="1200" dirty="0">
                          <a:effectLst/>
                        </a:rPr>
                        <a:t>First Timers</a:t>
                      </a:r>
                      <a:endParaRPr lang="en-IN" sz="16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990" marR="679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7105557"/>
                  </a:ext>
                </a:extLst>
              </a:tr>
              <a:tr h="1016260">
                <a:tc>
                  <a:txBody>
                    <a:bodyPr/>
                    <a:lstStyle/>
                    <a:p>
                      <a:r>
                        <a:rPr lang="en-US" sz="1500" dirty="0"/>
                        <a:t>Characteristics of the group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113" indent="0" algn="just">
                        <a:tabLst/>
                      </a:pPr>
                      <a:r>
                        <a:rPr lang="en-US" sz="1500" dirty="0">
                          <a:effectLst/>
                        </a:rPr>
                        <a:t>These are mostly loyalist or fans, and have deep connection to the brand or product</a:t>
                      </a:r>
                      <a:endParaRPr lang="en-IN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90" marR="679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113" indent="0" algn="just" defTabSz="914400" rtl="0" eaLnBrk="1" latinLnBrk="0" hangingPunct="1">
                        <a:tabLst/>
                      </a:pPr>
                      <a:r>
                        <a:rPr lang="en-US" sz="1500" kern="1200" dirty="0">
                          <a:effectLst/>
                        </a:rPr>
                        <a:t>Usually long term players, explorers and keen to seeking information about the products</a:t>
                      </a:r>
                      <a:endParaRPr lang="en-IN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990" marR="679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113" indent="0" algn="just" defTabSz="914400" rtl="0" eaLnBrk="1" latinLnBrk="0" hangingPunct="1">
                        <a:tabLst/>
                      </a:pPr>
                      <a:r>
                        <a:rPr lang="en-US" sz="1500" kern="1200" dirty="0">
                          <a:effectLst/>
                        </a:rPr>
                        <a:t>The type of individuals who need objective points to make decisions, and driven largely on rich visuals</a:t>
                      </a:r>
                      <a:endParaRPr lang="en-IN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990" marR="679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113" indent="0" algn="just" defTabSz="914400" rtl="0" eaLnBrk="1" latinLnBrk="0" hangingPunct="1">
                        <a:tabLst/>
                      </a:pPr>
                      <a:r>
                        <a:rPr lang="en-US" sz="1500" kern="1200" dirty="0">
                          <a:effectLst/>
                        </a:rPr>
                        <a:t>The individuals who are looking for opportunities  or triggered by sale, promotion, offers or coupons</a:t>
                      </a:r>
                      <a:endParaRPr lang="en-IN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990" marR="679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113" indent="0" algn="just" defTabSz="914400" rtl="0" eaLnBrk="1" latinLnBrk="0" hangingPunct="1">
                        <a:tabLst/>
                      </a:pPr>
                      <a:r>
                        <a:rPr lang="en-US" sz="1500" kern="1200" dirty="0">
                          <a:effectLst/>
                        </a:rPr>
                        <a:t>The new entrants who may be first timers </a:t>
                      </a:r>
                      <a:r>
                        <a:rPr lang="en-US" sz="1500" kern="1200" dirty="0" err="1">
                          <a:effectLst/>
                        </a:rPr>
                        <a:t>ti</a:t>
                      </a:r>
                      <a:r>
                        <a:rPr lang="en-US" sz="1500" kern="1200" dirty="0">
                          <a:effectLst/>
                        </a:rPr>
                        <a:t> the brand site, and usually need help, and influenced by  navigation, content</a:t>
                      </a:r>
                      <a:endParaRPr lang="en-IN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990" marR="679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5446016"/>
                  </a:ext>
                </a:extLst>
              </a:tr>
              <a:tr h="395934">
                <a:tc>
                  <a:txBody>
                    <a:bodyPr/>
                    <a:lstStyle/>
                    <a:p>
                      <a:r>
                        <a:rPr lang="en-US" sz="1500" dirty="0"/>
                        <a:t>Purchase Probability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113" indent="0" algn="ctr">
                        <a:tabLst/>
                      </a:pPr>
                      <a:r>
                        <a:rPr lang="en-US" sz="1500" dirty="0">
                          <a:effectLst/>
                        </a:rPr>
                        <a:t>High</a:t>
                      </a:r>
                      <a:endParaRPr lang="en-IN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90" marR="679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113" indent="0" algn="ctr" defTabSz="914400" rtl="0" eaLnBrk="1" latinLnBrk="0" hangingPunct="1">
                        <a:tabLst/>
                      </a:pPr>
                      <a:r>
                        <a:rPr lang="en-US" sz="1500" kern="1200" dirty="0">
                          <a:effectLst/>
                        </a:rPr>
                        <a:t>Low</a:t>
                      </a:r>
                      <a:endParaRPr lang="en-IN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990" marR="679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113" indent="0" algn="ctr" defTabSz="914400" rtl="0" eaLnBrk="1" latinLnBrk="0" hangingPunct="1">
                        <a:tabLst/>
                      </a:pPr>
                      <a:r>
                        <a:rPr lang="en-US" sz="1500" kern="1200" dirty="0">
                          <a:effectLst/>
                        </a:rPr>
                        <a:t>Moderate</a:t>
                      </a:r>
                      <a:endParaRPr lang="en-IN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990" marR="679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113" indent="0" algn="ctr" defTabSz="914400" rtl="0" eaLnBrk="1" latinLnBrk="0" hangingPunct="1">
                        <a:tabLst/>
                      </a:pPr>
                      <a:r>
                        <a:rPr lang="en-US" sz="1500" kern="1200" dirty="0">
                          <a:effectLst/>
                        </a:rPr>
                        <a:t>Moderate</a:t>
                      </a:r>
                      <a:endParaRPr lang="en-IN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990" marR="679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113" indent="0" algn="ctr" defTabSz="914400" rtl="0" eaLnBrk="1" latinLnBrk="0" hangingPunct="1">
                        <a:tabLst/>
                      </a:pPr>
                      <a:r>
                        <a:rPr lang="en-US" sz="1500" kern="1200" dirty="0">
                          <a:effectLst/>
                        </a:rPr>
                        <a:t>Low</a:t>
                      </a:r>
                      <a:endParaRPr lang="en-IN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990" marR="679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09085"/>
                  </a:ext>
                </a:extLst>
              </a:tr>
              <a:tr h="1315910">
                <a:tc>
                  <a:txBody>
                    <a:bodyPr/>
                    <a:lstStyle/>
                    <a:p>
                      <a:r>
                        <a:rPr lang="en-US" sz="1500" dirty="0"/>
                        <a:t>Influencing Attributes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4150" indent="-173038" algn="l" defTabSz="91440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1500" kern="1200" dirty="0">
                          <a:effectLst/>
                        </a:rPr>
                        <a:t>Search Ranking</a:t>
                      </a:r>
                    </a:p>
                    <a:p>
                      <a:pPr marL="184150" indent="-173038" algn="l" defTabSz="91440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1500" kern="1200" dirty="0">
                          <a:effectLst/>
                        </a:rPr>
                        <a:t>Product updates</a:t>
                      </a:r>
                    </a:p>
                    <a:p>
                      <a:pPr marL="184150" indent="-173038" algn="l" defTabSz="91440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1500" kern="1200" dirty="0">
                          <a:effectLst/>
                        </a:rPr>
                        <a:t>Reviews</a:t>
                      </a:r>
                    </a:p>
                    <a:p>
                      <a:pPr marL="184150" indent="-173038" algn="l" defTabSz="91440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1500" kern="1200" dirty="0">
                          <a:effectLst/>
                        </a:rPr>
                        <a:t>Ratings</a:t>
                      </a:r>
                      <a:endParaRPr lang="en-IN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990" marR="679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4150" indent="-173038" algn="l" defTabSz="91440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1500" kern="1200" dirty="0">
                          <a:effectLst/>
                        </a:rPr>
                        <a:t>Ease to navigate</a:t>
                      </a:r>
                      <a:endParaRPr lang="en-IN" sz="1500" kern="1200" dirty="0">
                        <a:effectLst/>
                      </a:endParaRPr>
                    </a:p>
                    <a:p>
                      <a:pPr marL="184150" indent="-173038" algn="l" defTabSz="91440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1500" kern="1200" dirty="0">
                          <a:effectLst/>
                        </a:rPr>
                        <a:t>Response time</a:t>
                      </a:r>
                      <a:endParaRPr lang="en-IN" sz="1500" kern="1200" dirty="0">
                        <a:effectLst/>
                      </a:endParaRPr>
                    </a:p>
                    <a:p>
                      <a:pPr marL="184150" indent="-173038" algn="l" defTabSz="91440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1500" kern="1200" dirty="0">
                          <a:effectLst/>
                        </a:rPr>
                        <a:t>Social Platforms</a:t>
                      </a:r>
                      <a:endParaRPr lang="en-IN" sz="1500" kern="1200" dirty="0">
                        <a:effectLst/>
                      </a:endParaRPr>
                    </a:p>
                    <a:p>
                      <a:pPr marL="184150" indent="-173038" algn="l" defTabSz="91440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1500" kern="1200" dirty="0">
                          <a:effectLst/>
                        </a:rPr>
                        <a:t>Ratings</a:t>
                      </a:r>
                      <a:endParaRPr lang="en-IN" sz="1500" kern="1200" dirty="0">
                        <a:effectLst/>
                      </a:endParaRPr>
                    </a:p>
                    <a:p>
                      <a:pPr marL="184150" indent="-173038" algn="l" defTabSz="91440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1500" kern="1200" dirty="0">
                          <a:effectLst/>
                        </a:rPr>
                        <a:t>Reviews</a:t>
                      </a:r>
                      <a:endParaRPr lang="en-IN" sz="1500" kern="1200" dirty="0">
                        <a:effectLst/>
                      </a:endParaRPr>
                    </a:p>
                    <a:p>
                      <a:pPr marL="184150" indent="-173038" algn="l" defTabSz="91440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1500" kern="1200" dirty="0">
                          <a:effectLst/>
                        </a:rPr>
                        <a:t>Search Ranking</a:t>
                      </a:r>
                      <a:endParaRPr lang="en-US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990" marR="679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4150" indent="-173038" algn="l" defTabSz="91440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1500" kern="1200" dirty="0">
                          <a:effectLst/>
                        </a:rPr>
                        <a:t>Rich media</a:t>
                      </a:r>
                      <a:endParaRPr lang="en-IN" sz="1500" kern="1200" dirty="0">
                        <a:effectLst/>
                      </a:endParaRPr>
                    </a:p>
                    <a:p>
                      <a:pPr marL="184150" indent="-173038" algn="l" defTabSz="91440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1500" kern="1200" dirty="0">
                          <a:effectLst/>
                        </a:rPr>
                        <a:t>Ease to navigate</a:t>
                      </a:r>
                      <a:endParaRPr lang="en-IN" sz="1500" kern="1200" dirty="0">
                        <a:effectLst/>
                      </a:endParaRPr>
                    </a:p>
                    <a:p>
                      <a:pPr marL="184150" indent="-173038" algn="l" defTabSz="91440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1500" kern="1200" dirty="0">
                          <a:effectLst/>
                        </a:rPr>
                        <a:t>Cross-sell</a:t>
                      </a:r>
                      <a:endParaRPr lang="en-IN" sz="1500" kern="1200" dirty="0">
                        <a:effectLst/>
                      </a:endParaRPr>
                    </a:p>
                    <a:p>
                      <a:pPr marL="184150" indent="-173038" algn="l" defTabSz="91440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1500" kern="1200" dirty="0">
                          <a:effectLst/>
                        </a:rPr>
                        <a:t>Up-sell</a:t>
                      </a:r>
                      <a:endParaRPr lang="en-IN" sz="1500" kern="1200" dirty="0">
                        <a:effectLst/>
                      </a:endParaRPr>
                    </a:p>
                    <a:p>
                      <a:pPr marL="184150" indent="-173038" algn="l" defTabSz="91440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1500" kern="1200" dirty="0">
                          <a:effectLst/>
                        </a:rPr>
                        <a:t>Product comparison</a:t>
                      </a:r>
                      <a:endParaRPr lang="en-IN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990" marR="679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4150" indent="-173038" algn="l" defTabSz="91440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1500" kern="1200" dirty="0">
                          <a:effectLst/>
                        </a:rPr>
                        <a:t>Email Marketing</a:t>
                      </a:r>
                      <a:endParaRPr lang="en-IN" sz="1500" kern="1200" dirty="0">
                        <a:effectLst/>
                      </a:endParaRPr>
                    </a:p>
                    <a:p>
                      <a:pPr marL="184150" indent="-173038" algn="l" defTabSz="91440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1500" kern="1200" dirty="0">
                          <a:effectLst/>
                        </a:rPr>
                        <a:t>Social Marketing</a:t>
                      </a:r>
                      <a:endParaRPr lang="en-IN" sz="1500" kern="1200" dirty="0">
                        <a:effectLst/>
                      </a:endParaRPr>
                    </a:p>
                    <a:p>
                      <a:pPr marL="184150" indent="-173038" algn="l" defTabSz="91440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1500" kern="1200" dirty="0">
                          <a:effectLst/>
                        </a:rPr>
                        <a:t>Freebies</a:t>
                      </a:r>
                      <a:endParaRPr lang="en-IN" sz="1500" kern="1200" dirty="0">
                        <a:effectLst/>
                      </a:endParaRPr>
                    </a:p>
                    <a:p>
                      <a:pPr marL="184150" indent="-173038" algn="l" defTabSz="91440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1500" kern="1200" dirty="0">
                          <a:effectLst/>
                        </a:rPr>
                        <a:t>Discount</a:t>
                      </a:r>
                    </a:p>
                    <a:p>
                      <a:pPr marL="184150" indent="-173038" algn="l" defTabSz="91440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1500" kern="1200" dirty="0">
                          <a:effectLst/>
                        </a:rPr>
                        <a:t>Promotions</a:t>
                      </a:r>
                      <a:endParaRPr lang="en-IN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990" marR="679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4150" indent="-173038" algn="l" defTabSz="91440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1500" kern="1200" dirty="0">
                          <a:effectLst/>
                        </a:rPr>
                        <a:t>Response time</a:t>
                      </a:r>
                    </a:p>
                    <a:p>
                      <a:pPr marL="184150" indent="-173038" algn="l" defTabSz="91440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1500" kern="1200" dirty="0">
                          <a:effectLst/>
                        </a:rPr>
                        <a:t>Visual</a:t>
                      </a:r>
                      <a:endParaRPr lang="en-IN" sz="1500" kern="1200" dirty="0">
                        <a:effectLst/>
                      </a:endParaRPr>
                    </a:p>
                    <a:p>
                      <a:pPr marL="184150" indent="-173038" algn="l" defTabSz="91440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1500" kern="1200" dirty="0">
                          <a:effectLst/>
                        </a:rPr>
                        <a:t>Content</a:t>
                      </a:r>
                    </a:p>
                    <a:p>
                      <a:pPr marL="184150" indent="-173038" algn="l" defTabSz="91440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1500" kern="1200" dirty="0">
                          <a:effectLst/>
                        </a:rPr>
                        <a:t>Social Integration</a:t>
                      </a:r>
                      <a:endParaRPr lang="en-IN" sz="1500" kern="1200" dirty="0">
                        <a:effectLst/>
                      </a:endParaRPr>
                    </a:p>
                    <a:p>
                      <a:pPr marL="184150" indent="-173038" algn="l" defTabSz="91440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1500" kern="1200" dirty="0">
                          <a:effectLst/>
                        </a:rPr>
                        <a:t>Ease to Navigate</a:t>
                      </a:r>
                      <a:endParaRPr lang="en-IN" sz="1500" kern="1200" dirty="0">
                        <a:effectLst/>
                      </a:endParaRPr>
                    </a:p>
                    <a:p>
                      <a:pPr marL="184150" indent="-173038" algn="l" defTabSz="914400" rtl="0" eaLnBrk="1" latinLnBrk="0" hangingPunct="1">
                        <a:buFont typeface="Wingdings" pitchFamily="2" charset="2"/>
                        <a:buChar char="§"/>
                        <a:tabLst/>
                      </a:pPr>
                      <a:r>
                        <a:rPr lang="en-US" sz="1500" kern="1200" dirty="0">
                          <a:effectLst/>
                        </a:rPr>
                        <a:t>Help &amp; Support – Payment, Product </a:t>
                      </a:r>
                      <a:endParaRPr lang="en-IN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990" marR="679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671068"/>
                  </a:ext>
                </a:extLst>
              </a:tr>
              <a:tr h="488138">
                <a:tc>
                  <a:txBody>
                    <a:bodyPr/>
                    <a:lstStyle/>
                    <a:p>
                      <a:r>
                        <a:rPr lang="en-US" sz="1500" dirty="0"/>
                        <a:t>Engagement Strategy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113" indent="0" algn="ctr">
                        <a:tabLst/>
                      </a:pPr>
                      <a:r>
                        <a:rPr lang="en-US" sz="1500" dirty="0">
                          <a:effectLst/>
                        </a:rPr>
                        <a:t>Connected</a:t>
                      </a:r>
                      <a:endParaRPr lang="en-IN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90" marR="679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113" indent="0" algn="ctr" defTabSz="914400" rtl="0" eaLnBrk="1" latinLnBrk="0" hangingPunct="1">
                        <a:tabLst/>
                      </a:pPr>
                      <a:r>
                        <a:rPr lang="en-US" sz="1500" kern="1200">
                          <a:effectLst/>
                        </a:rPr>
                        <a:t>Like to personalization</a:t>
                      </a:r>
                      <a:endParaRPr lang="en-IN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990" marR="679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113" indent="0" algn="ctr" defTabSz="914400" rtl="0" eaLnBrk="1" latinLnBrk="0" hangingPunct="1">
                        <a:tabLst/>
                      </a:pPr>
                      <a:r>
                        <a:rPr lang="en-US" sz="1500" kern="1200">
                          <a:effectLst/>
                        </a:rPr>
                        <a:t>Like to rate the product </a:t>
                      </a:r>
                      <a:endParaRPr lang="en-IN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990" marR="679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113" indent="0" algn="ctr" defTabSz="914400" rtl="0" eaLnBrk="1" latinLnBrk="0" hangingPunct="1">
                        <a:tabLst/>
                      </a:pPr>
                      <a:r>
                        <a:rPr lang="en-US" sz="1500" kern="1200">
                          <a:effectLst/>
                        </a:rPr>
                        <a:t>Seeks “On Sale” category</a:t>
                      </a:r>
                      <a:endParaRPr lang="en-IN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990" marR="679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113" indent="0" algn="ctr" defTabSz="914400" rtl="0" eaLnBrk="1" latinLnBrk="0" hangingPunct="1">
                        <a:tabLst/>
                      </a:pPr>
                      <a:r>
                        <a:rPr lang="en-US" sz="1500" kern="1200" dirty="0">
                          <a:effectLst/>
                        </a:rPr>
                        <a:t>Website user experience</a:t>
                      </a:r>
                      <a:endParaRPr lang="en-IN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990" marR="679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1224481"/>
                  </a:ext>
                </a:extLst>
              </a:tr>
              <a:tr h="488138">
                <a:tc>
                  <a:txBody>
                    <a:bodyPr/>
                    <a:lstStyle/>
                    <a:p>
                      <a:r>
                        <a:rPr lang="en-US" sz="1500" dirty="0"/>
                        <a:t>What to focus within the site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ctr">
                        <a:tabLst/>
                      </a:pPr>
                      <a:r>
                        <a:rPr lang="en-US" sz="1500" dirty="0">
                          <a:effectLst/>
                        </a:rPr>
                        <a:t>Content</a:t>
                      </a:r>
                      <a:endParaRPr lang="en-IN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90" marR="679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ctr" defTabSz="914400" rtl="0" eaLnBrk="1" latinLnBrk="0" hangingPunct="1">
                        <a:tabLst/>
                      </a:pPr>
                      <a:r>
                        <a:rPr lang="en-US" sz="1500" kern="1200" dirty="0">
                          <a:effectLst/>
                        </a:rPr>
                        <a:t>Guide Personalization</a:t>
                      </a:r>
                      <a:endParaRPr lang="en-IN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990" marR="679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ctr" defTabSz="914400" rtl="0" eaLnBrk="1" latinLnBrk="0" hangingPunct="1">
                        <a:tabLst/>
                      </a:pPr>
                      <a:r>
                        <a:rPr lang="en-US" sz="1500" kern="1200" dirty="0">
                          <a:effectLst/>
                        </a:rPr>
                        <a:t> Engagement</a:t>
                      </a:r>
                      <a:endParaRPr lang="en-IN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990" marR="679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ctr" defTabSz="914400" rtl="0" eaLnBrk="1" latinLnBrk="0" hangingPunct="1">
                        <a:tabLst/>
                      </a:pPr>
                      <a:r>
                        <a:rPr lang="en-US" sz="1500" kern="1200">
                          <a:effectLst/>
                        </a:rPr>
                        <a:t>Pricing </a:t>
                      </a:r>
                      <a:endParaRPr lang="en-IN" sz="15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990" marR="679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113" indent="0" algn="ctr" defTabSz="914400" rtl="0" eaLnBrk="1" latinLnBrk="0" hangingPunct="1">
                        <a:tabLst/>
                      </a:pPr>
                      <a:r>
                        <a:rPr lang="en-US" sz="1500" kern="1200" dirty="0">
                          <a:effectLst/>
                        </a:rPr>
                        <a:t>Experience</a:t>
                      </a:r>
                      <a:endParaRPr lang="en-IN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990" marR="6799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0972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203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68E0C58-A1CC-7544-8CF4-2D47D16E2EFA}"/>
              </a:ext>
            </a:extLst>
          </p:cNvPr>
          <p:cNvSpPr txBox="1">
            <a:spLocks/>
          </p:cNvSpPr>
          <p:nvPr/>
        </p:nvSpPr>
        <p:spPr>
          <a:xfrm>
            <a:off x="688639" y="260900"/>
            <a:ext cx="8755807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What is the right </a:t>
            </a:r>
            <a:r>
              <a:rPr lang="en-US" sz="2000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‘Type of Quiz’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to engage in product selection?</a:t>
            </a: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I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413453-D42F-6C4E-97FD-7CC41C492A1D}"/>
              </a:ext>
            </a:extLst>
          </p:cNvPr>
          <p:cNvSpPr/>
          <p:nvPr/>
        </p:nvSpPr>
        <p:spPr>
          <a:xfrm>
            <a:off x="474559" y="1283732"/>
            <a:ext cx="3426107" cy="227964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A894DD-BBE8-3346-B9BD-C165E82210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56"/>
          <a:stretch/>
        </p:blipFill>
        <p:spPr>
          <a:xfrm>
            <a:off x="5143015" y="2068838"/>
            <a:ext cx="1882816" cy="120553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0939CA4-4FC7-D84E-8182-9EEBB1266E7C}"/>
              </a:ext>
            </a:extLst>
          </p:cNvPr>
          <p:cNvSpPr/>
          <p:nvPr/>
        </p:nvSpPr>
        <p:spPr>
          <a:xfrm>
            <a:off x="474561" y="914401"/>
            <a:ext cx="3426107" cy="36933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Inner &amp; Outward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C3B65E-49E5-A540-B355-503D9312DCFC}"/>
              </a:ext>
            </a:extLst>
          </p:cNvPr>
          <p:cNvSpPr/>
          <p:nvPr/>
        </p:nvSpPr>
        <p:spPr>
          <a:xfrm>
            <a:off x="474560" y="1283734"/>
            <a:ext cx="3426107" cy="6608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Design interactive approach based on individual body design, and help them select the right product with external factors</a:t>
            </a:r>
          </a:p>
        </p:txBody>
      </p: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ACD804C7-9A8F-4845-80E0-2C78507E5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715" y="2068838"/>
            <a:ext cx="1882816" cy="109514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D0BD8B0-EB25-4543-8F68-C447EAE7AD42}"/>
              </a:ext>
            </a:extLst>
          </p:cNvPr>
          <p:cNvSpPr/>
          <p:nvPr/>
        </p:nvSpPr>
        <p:spPr>
          <a:xfrm>
            <a:off x="4371372" y="914401"/>
            <a:ext cx="3426107" cy="36933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Lifestyle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853AF1-C548-114E-85C1-729DFC47AE1D}"/>
              </a:ext>
            </a:extLst>
          </p:cNvPr>
          <p:cNvSpPr/>
          <p:nvPr/>
        </p:nvSpPr>
        <p:spPr>
          <a:xfrm>
            <a:off x="4371371" y="1283734"/>
            <a:ext cx="3426107" cy="6608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set of questions designed using the themes and lifestyle preferences of the individuals or choices they opt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04A636E-D2BE-A84F-AD5D-5F908CADB23D}"/>
              </a:ext>
            </a:extLst>
          </p:cNvPr>
          <p:cNvSpPr/>
          <p:nvPr/>
        </p:nvSpPr>
        <p:spPr>
          <a:xfrm>
            <a:off x="8268182" y="914401"/>
            <a:ext cx="3426107" cy="36933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Social Route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EDF00E-883C-8349-AB49-9736EAE6C0D6}"/>
              </a:ext>
            </a:extLst>
          </p:cNvPr>
          <p:cNvSpPr/>
          <p:nvPr/>
        </p:nvSpPr>
        <p:spPr>
          <a:xfrm>
            <a:off x="8268181" y="1283734"/>
            <a:ext cx="3426107" cy="6608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Leverage Social Channels (Instagram, Facebook, LinkedIn) for hosting product selection quiz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0977BCE-89FB-D04E-8762-13FDD61FA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469" y="2068838"/>
            <a:ext cx="1967695" cy="11299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706D41-20BE-AC49-A581-CF2A00261B1D}"/>
              </a:ext>
            </a:extLst>
          </p:cNvPr>
          <p:cNvSpPr txBox="1"/>
          <p:nvPr/>
        </p:nvSpPr>
        <p:spPr>
          <a:xfrm>
            <a:off x="1002767" y="3207024"/>
            <a:ext cx="2277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Waby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Parker |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Skinsei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7B0B51-167B-8049-B289-268A5A2AFD7A}"/>
              </a:ext>
            </a:extLst>
          </p:cNvPr>
          <p:cNvSpPr txBox="1"/>
          <p:nvPr/>
        </p:nvSpPr>
        <p:spPr>
          <a:xfrm>
            <a:off x="4922370" y="3207024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Zenni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Opticals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| Axe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82C483-34F8-9749-9D32-E2205027EC9B}"/>
              </a:ext>
            </a:extLst>
          </p:cNvPr>
          <p:cNvSpPr txBox="1"/>
          <p:nvPr/>
        </p:nvSpPr>
        <p:spPr>
          <a:xfrm>
            <a:off x="9771057" y="319404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Hyundai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640D446-83E2-D54B-8A0A-12B71C4AB618}"/>
              </a:ext>
            </a:extLst>
          </p:cNvPr>
          <p:cNvSpPr/>
          <p:nvPr/>
        </p:nvSpPr>
        <p:spPr>
          <a:xfrm>
            <a:off x="474560" y="3624567"/>
            <a:ext cx="3426107" cy="36933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Score Based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3BEDEA-498E-6D47-AA39-2684DF50BFEC}"/>
              </a:ext>
            </a:extLst>
          </p:cNvPr>
          <p:cNvSpPr/>
          <p:nvPr/>
        </p:nvSpPr>
        <p:spPr>
          <a:xfrm>
            <a:off x="474559" y="3993899"/>
            <a:ext cx="3426107" cy="6608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 are crafted to understand one’s body or needs, and thereby using a score, arrive at the right product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B4161FC-8104-9A47-8084-33B67B8666A1}"/>
              </a:ext>
            </a:extLst>
          </p:cNvPr>
          <p:cNvSpPr/>
          <p:nvPr/>
        </p:nvSpPr>
        <p:spPr>
          <a:xfrm>
            <a:off x="4371371" y="3624567"/>
            <a:ext cx="3426107" cy="36933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Personality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B4B3517-1D51-034C-9B0B-3345818B3516}"/>
              </a:ext>
            </a:extLst>
          </p:cNvPr>
          <p:cNvSpPr/>
          <p:nvPr/>
        </p:nvSpPr>
        <p:spPr>
          <a:xfrm>
            <a:off x="4371370" y="3993899"/>
            <a:ext cx="3426107" cy="6608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set of questions designed towards self-awareness, understanding and learn about themselves - Psychological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4520AF-D0A9-C64A-A397-70DA5BC355EC}"/>
              </a:ext>
            </a:extLst>
          </p:cNvPr>
          <p:cNvSpPr/>
          <p:nvPr/>
        </p:nvSpPr>
        <p:spPr>
          <a:xfrm>
            <a:off x="8268180" y="3993899"/>
            <a:ext cx="3426107" cy="6608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Designed primarily to challenge the users in a specific topic or area, and thereby lead them to a specific need 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B418B73-0467-5A45-9559-6721E9DB0CAF}"/>
              </a:ext>
            </a:extLst>
          </p:cNvPr>
          <p:cNvSpPr/>
          <p:nvPr/>
        </p:nvSpPr>
        <p:spPr>
          <a:xfrm>
            <a:off x="8268179" y="3624567"/>
            <a:ext cx="3426107" cy="36933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Knowledge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5E3A8C-8A04-244C-A8C1-929B48D178B7}"/>
              </a:ext>
            </a:extLst>
          </p:cNvPr>
          <p:cNvSpPr/>
          <p:nvPr/>
        </p:nvSpPr>
        <p:spPr>
          <a:xfrm>
            <a:off x="4371371" y="1283732"/>
            <a:ext cx="3426107" cy="227964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60B31FD-42AD-6C4D-86C9-BBC864E2E8C9}"/>
              </a:ext>
            </a:extLst>
          </p:cNvPr>
          <p:cNvSpPr/>
          <p:nvPr/>
        </p:nvSpPr>
        <p:spPr>
          <a:xfrm>
            <a:off x="8279757" y="1283732"/>
            <a:ext cx="3426107" cy="227964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43D7EA-704F-3B41-BEAD-54485B34DB52}"/>
              </a:ext>
            </a:extLst>
          </p:cNvPr>
          <p:cNvSpPr/>
          <p:nvPr/>
        </p:nvSpPr>
        <p:spPr>
          <a:xfrm>
            <a:off x="474558" y="3993899"/>
            <a:ext cx="3426107" cy="227964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A871EA1-5272-A148-91F6-7F0BCE673871}"/>
              </a:ext>
            </a:extLst>
          </p:cNvPr>
          <p:cNvSpPr/>
          <p:nvPr/>
        </p:nvSpPr>
        <p:spPr>
          <a:xfrm>
            <a:off x="4371366" y="3993899"/>
            <a:ext cx="3426107" cy="227964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224C9D7-272E-7F46-92A5-5F27498D08A4}"/>
              </a:ext>
            </a:extLst>
          </p:cNvPr>
          <p:cNvSpPr/>
          <p:nvPr/>
        </p:nvSpPr>
        <p:spPr>
          <a:xfrm>
            <a:off x="8268172" y="3993899"/>
            <a:ext cx="3426107" cy="227964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C15681-895F-1046-9ED8-D1A67AB849D1}"/>
              </a:ext>
            </a:extLst>
          </p:cNvPr>
          <p:cNvSpPr txBox="1"/>
          <p:nvPr/>
        </p:nvSpPr>
        <p:spPr>
          <a:xfrm>
            <a:off x="1441188" y="5924752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Ann Marie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4699FE-A67A-F14F-A429-CA78C407E127}"/>
              </a:ext>
            </a:extLst>
          </p:cNvPr>
          <p:cNvSpPr txBox="1"/>
          <p:nvPr/>
        </p:nvSpPr>
        <p:spPr>
          <a:xfrm>
            <a:off x="5489227" y="5914481"/>
            <a:ext cx="1043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Buzzfeed</a:t>
            </a:r>
          </a:p>
        </p:txBody>
      </p:sp>
      <p:pic>
        <p:nvPicPr>
          <p:cNvPr id="32" name="Picture 3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ABF7C65-A169-9C4B-8EF4-EFB07C1C7B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015" y="4680675"/>
            <a:ext cx="1911446" cy="1244077"/>
          </a:xfrm>
          <a:prstGeom prst="rect">
            <a:avLst/>
          </a:prstGeom>
        </p:spPr>
      </p:pic>
      <p:pic>
        <p:nvPicPr>
          <p:cNvPr id="33" name="Picture 3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23B9543-A8F3-3A4B-92B6-D13BB2F62A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253" y="4730811"/>
            <a:ext cx="2100568" cy="1197824"/>
          </a:xfrm>
          <a:prstGeom prst="rect">
            <a:avLst/>
          </a:prstGeom>
        </p:spPr>
      </p:pic>
      <p:pic>
        <p:nvPicPr>
          <p:cNvPr id="34" name="Picture 3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3D1D22C-C76D-8E40-A397-2FBD1189B7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6836" y="4698719"/>
            <a:ext cx="1967695" cy="117543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D4D7CAE-6BCA-E44E-8CF6-28EEBB5042CB}"/>
              </a:ext>
            </a:extLst>
          </p:cNvPr>
          <p:cNvSpPr txBox="1"/>
          <p:nvPr/>
        </p:nvSpPr>
        <p:spPr>
          <a:xfrm>
            <a:off x="9387799" y="5893900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BrightEdge </a:t>
            </a:r>
          </a:p>
        </p:txBody>
      </p:sp>
    </p:spTree>
    <p:extLst>
      <p:ext uri="{BB962C8B-B14F-4D97-AF65-F5344CB8AC3E}">
        <p14:creationId xmlns:p14="http://schemas.microsoft.com/office/powerpoint/2010/main" val="339913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68E0C58-A1CC-7544-8CF4-2D47D16E2EFA}"/>
              </a:ext>
            </a:extLst>
          </p:cNvPr>
          <p:cNvSpPr txBox="1">
            <a:spLocks/>
          </p:cNvSpPr>
          <p:nvPr/>
        </p:nvSpPr>
        <p:spPr>
          <a:xfrm>
            <a:off x="701082" y="325522"/>
            <a:ext cx="875580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Product recommendation </a:t>
            </a:r>
            <a:r>
              <a:rPr lang="en-US" sz="2000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methodology &amp; techniques</a:t>
            </a:r>
            <a:endParaRPr lang="en-IN" sz="2000" dirty="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User Icon | IconExperience - Professional Icons » O-Collection">
            <a:extLst>
              <a:ext uri="{FF2B5EF4-FFF2-40B4-BE49-F238E27FC236}">
                <a16:creationId xmlns:a16="http://schemas.microsoft.com/office/drawing/2014/main" id="{A6F587DE-4FB8-6C46-BC92-9F4642D91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50" y="1377114"/>
            <a:ext cx="36933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Orange product icon - Free orange box icons">
            <a:extLst>
              <a:ext uri="{FF2B5EF4-FFF2-40B4-BE49-F238E27FC236}">
                <a16:creationId xmlns:a16="http://schemas.microsoft.com/office/drawing/2014/main" id="{D56E366B-6A6A-6342-BBC0-9A962069A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404" y="1377114"/>
            <a:ext cx="36933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528A32-7A7F-4348-8495-693E905CE376}"/>
              </a:ext>
            </a:extLst>
          </p:cNvPr>
          <p:cNvCxnSpPr>
            <a:cxnSpLocks/>
          </p:cNvCxnSpPr>
          <p:nvPr/>
        </p:nvCxnSpPr>
        <p:spPr>
          <a:xfrm>
            <a:off x="2309591" y="1314395"/>
            <a:ext cx="0" cy="286674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C0CE46A-9D74-394B-83CD-BF61CE6D53D4}"/>
              </a:ext>
            </a:extLst>
          </p:cNvPr>
          <p:cNvCxnSpPr>
            <a:cxnSpLocks/>
          </p:cNvCxnSpPr>
          <p:nvPr/>
        </p:nvCxnSpPr>
        <p:spPr>
          <a:xfrm>
            <a:off x="10230649" y="1314395"/>
            <a:ext cx="0" cy="360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229B20-6CFC-8D4A-A666-2B802ABF6D4F}"/>
              </a:ext>
            </a:extLst>
          </p:cNvPr>
          <p:cNvCxnSpPr>
            <a:cxnSpLocks/>
          </p:cNvCxnSpPr>
          <p:nvPr/>
        </p:nvCxnSpPr>
        <p:spPr>
          <a:xfrm flipH="1">
            <a:off x="6259519" y="1314395"/>
            <a:ext cx="21202" cy="360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4E75DD-2DF9-F841-ACA3-5EF5F3063131}"/>
              </a:ext>
            </a:extLst>
          </p:cNvPr>
          <p:cNvCxnSpPr>
            <a:cxnSpLocks/>
          </p:cNvCxnSpPr>
          <p:nvPr/>
        </p:nvCxnSpPr>
        <p:spPr>
          <a:xfrm>
            <a:off x="8255685" y="1314395"/>
            <a:ext cx="0" cy="360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E789A5-B2AF-8945-9B7F-59DCA5D8235A}"/>
              </a:ext>
            </a:extLst>
          </p:cNvPr>
          <p:cNvCxnSpPr>
            <a:cxnSpLocks/>
          </p:cNvCxnSpPr>
          <p:nvPr/>
        </p:nvCxnSpPr>
        <p:spPr>
          <a:xfrm>
            <a:off x="4284555" y="1314395"/>
            <a:ext cx="0" cy="360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2" descr="User Icon | IconExperience - Professional Icons » O-Collection">
            <a:extLst>
              <a:ext uri="{FF2B5EF4-FFF2-40B4-BE49-F238E27FC236}">
                <a16:creationId xmlns:a16="http://schemas.microsoft.com/office/drawing/2014/main" id="{C7F2D9E5-3705-AC43-A3EA-D8B8B4159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379" y="1377114"/>
            <a:ext cx="36933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Orange product icon - Free orange box icons">
            <a:extLst>
              <a:ext uri="{FF2B5EF4-FFF2-40B4-BE49-F238E27FC236}">
                <a16:creationId xmlns:a16="http://schemas.microsoft.com/office/drawing/2014/main" id="{A5865694-1B25-A34D-89BF-1991DDE2D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424" y="1375790"/>
            <a:ext cx="36933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User Icon | IconExperience - Professional Icons » O-Collection">
            <a:extLst>
              <a:ext uri="{FF2B5EF4-FFF2-40B4-BE49-F238E27FC236}">
                <a16:creationId xmlns:a16="http://schemas.microsoft.com/office/drawing/2014/main" id="{A92D9D24-1D92-934F-8340-5A452EDE4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139" y="1375790"/>
            <a:ext cx="36933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Orange product icon - Free orange box icons">
            <a:extLst>
              <a:ext uri="{FF2B5EF4-FFF2-40B4-BE49-F238E27FC236}">
                <a16:creationId xmlns:a16="http://schemas.microsoft.com/office/drawing/2014/main" id="{55FAFB98-44B6-1747-827E-694A5EC4E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714" y="1375790"/>
            <a:ext cx="36933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Games, quiz icon">
            <a:extLst>
              <a:ext uri="{FF2B5EF4-FFF2-40B4-BE49-F238E27FC236}">
                <a16:creationId xmlns:a16="http://schemas.microsoft.com/office/drawing/2014/main" id="{E126E398-1C0E-5F4C-9F6F-A7122EC1E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497" y="1356410"/>
            <a:ext cx="388712" cy="38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User Icon | IconExperience - Professional Icons » O-Collection">
            <a:extLst>
              <a:ext uri="{FF2B5EF4-FFF2-40B4-BE49-F238E27FC236}">
                <a16:creationId xmlns:a16="http://schemas.microsoft.com/office/drawing/2014/main" id="{F28F4725-9F49-FA47-BBE0-64E36DD4F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1679" y="1375790"/>
            <a:ext cx="36933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3022312-191B-A344-94A7-52C2B4EE737B}"/>
              </a:ext>
            </a:extLst>
          </p:cNvPr>
          <p:cNvGrpSpPr/>
          <p:nvPr/>
        </p:nvGrpSpPr>
        <p:grpSpPr>
          <a:xfrm>
            <a:off x="8761931" y="1097216"/>
            <a:ext cx="884913" cy="884913"/>
            <a:chOff x="8887422" y="1272387"/>
            <a:chExt cx="884913" cy="884913"/>
          </a:xfrm>
        </p:grpSpPr>
        <p:pic>
          <p:nvPicPr>
            <p:cNvPr id="18" name="Picture 8" descr="Product-Centric to Audience-Centric Transformation">
              <a:extLst>
                <a:ext uri="{FF2B5EF4-FFF2-40B4-BE49-F238E27FC236}">
                  <a16:creationId xmlns:a16="http://schemas.microsoft.com/office/drawing/2014/main" id="{75E8A798-246C-F243-B76A-9F64C62918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7422" y="1272387"/>
              <a:ext cx="884913" cy="884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Orange product icon - Free orange box icons">
              <a:extLst>
                <a:ext uri="{FF2B5EF4-FFF2-40B4-BE49-F238E27FC236}">
                  <a16:creationId xmlns:a16="http://schemas.microsoft.com/office/drawing/2014/main" id="{3AF8F1FC-E061-074E-A14E-DAF0A2EAE6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9093" y="1537843"/>
              <a:ext cx="369332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56758F4-D8EA-2141-AA78-25E0AD72484E}"/>
              </a:ext>
            </a:extLst>
          </p:cNvPr>
          <p:cNvGrpSpPr/>
          <p:nvPr/>
        </p:nvGrpSpPr>
        <p:grpSpPr>
          <a:xfrm>
            <a:off x="6791293" y="1110334"/>
            <a:ext cx="884913" cy="884913"/>
            <a:chOff x="6684476" y="1272387"/>
            <a:chExt cx="884913" cy="884913"/>
          </a:xfrm>
        </p:grpSpPr>
        <p:pic>
          <p:nvPicPr>
            <p:cNvPr id="21" name="Picture 8" descr="Product-Centric to Audience-Centric Transformation">
              <a:extLst>
                <a:ext uri="{FF2B5EF4-FFF2-40B4-BE49-F238E27FC236}">
                  <a16:creationId xmlns:a16="http://schemas.microsoft.com/office/drawing/2014/main" id="{77B7E909-EAA5-F740-9F93-A1202C2AB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4476" y="1272387"/>
              <a:ext cx="884913" cy="884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User Icon | IconExperience - Professional Icons » O-Collection">
              <a:extLst>
                <a:ext uri="{FF2B5EF4-FFF2-40B4-BE49-F238E27FC236}">
                  <a16:creationId xmlns:a16="http://schemas.microsoft.com/office/drawing/2014/main" id="{30AC6AC8-7AB3-924F-97DA-52DA6F3DC0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0147" y="1537843"/>
              <a:ext cx="369332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7D6E7F9-2A1B-6043-B8BF-6AF75AC4107A}"/>
              </a:ext>
            </a:extLst>
          </p:cNvPr>
          <p:cNvSpPr txBox="1"/>
          <p:nvPr/>
        </p:nvSpPr>
        <p:spPr>
          <a:xfrm>
            <a:off x="554547" y="964120"/>
            <a:ext cx="1402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User - Product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341EA0-6718-104A-AEFF-44162389A166}"/>
              </a:ext>
            </a:extLst>
          </p:cNvPr>
          <p:cNvSpPr txBox="1"/>
          <p:nvPr/>
        </p:nvSpPr>
        <p:spPr>
          <a:xfrm>
            <a:off x="2743340" y="979509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User - 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14A840-AE5A-0F43-8793-D668110796A1}"/>
              </a:ext>
            </a:extLst>
          </p:cNvPr>
          <p:cNvSpPr txBox="1"/>
          <p:nvPr/>
        </p:nvSpPr>
        <p:spPr>
          <a:xfrm>
            <a:off x="4446806" y="979509"/>
            <a:ext cx="1678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Product - Product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E9BF13-4C1E-204A-9B71-E7A1B9A191D3}"/>
              </a:ext>
            </a:extLst>
          </p:cNvPr>
          <p:cNvSpPr txBox="1"/>
          <p:nvPr/>
        </p:nvSpPr>
        <p:spPr>
          <a:xfrm>
            <a:off x="6610452" y="975841"/>
            <a:ext cx="1224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User Centric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A13D5A-005B-3945-B3F8-1FADC98D5F8F}"/>
              </a:ext>
            </a:extLst>
          </p:cNvPr>
          <p:cNvSpPr txBox="1"/>
          <p:nvPr/>
        </p:nvSpPr>
        <p:spPr>
          <a:xfrm>
            <a:off x="8418052" y="992175"/>
            <a:ext cx="1501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Product Centric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1D44A1-4FC8-9144-872A-4439DD22DDD2}"/>
              </a:ext>
            </a:extLst>
          </p:cNvPr>
          <p:cNvSpPr txBox="1"/>
          <p:nvPr/>
        </p:nvSpPr>
        <p:spPr>
          <a:xfrm>
            <a:off x="10455906" y="997594"/>
            <a:ext cx="1125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Quiz Based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A80E806-6A33-0B4D-B8B7-3A497B6B9C60}"/>
              </a:ext>
            </a:extLst>
          </p:cNvPr>
          <p:cNvSpPr/>
          <p:nvPr/>
        </p:nvSpPr>
        <p:spPr>
          <a:xfrm>
            <a:off x="440222" y="1993782"/>
            <a:ext cx="1738925" cy="14583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sz="1400" dirty="0">
                <a:solidFill>
                  <a:schemeClr val="tx1"/>
                </a:solidFill>
              </a:rPr>
              <a:t>Based on availability of the information related to products, users and past order details.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360B2C1-F40A-4D41-838D-B822301AC68C}"/>
              </a:ext>
            </a:extLst>
          </p:cNvPr>
          <p:cNvSpPr/>
          <p:nvPr/>
        </p:nvSpPr>
        <p:spPr>
          <a:xfrm>
            <a:off x="2399581" y="2006826"/>
            <a:ext cx="1766111" cy="14588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sz="1400" dirty="0">
                <a:solidFill>
                  <a:schemeClr val="tx1"/>
                </a:solidFill>
              </a:rPr>
              <a:t>Identifying similar “interactions profile” and relies on the depth of  available historical data and user interactions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91110E9-3FB7-D740-A899-DD9D6E300028}"/>
              </a:ext>
            </a:extLst>
          </p:cNvPr>
          <p:cNvSpPr/>
          <p:nvPr/>
        </p:nvSpPr>
        <p:spPr>
          <a:xfrm>
            <a:off x="4396655" y="2006826"/>
            <a:ext cx="1766111" cy="14583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sz="1400" dirty="0">
                <a:solidFill>
                  <a:schemeClr val="tx1"/>
                </a:solidFill>
              </a:rPr>
              <a:t>Identifying “products with similar features” and relies on the depth of available historical product purchases 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0C07935-E448-9A4A-B2D1-7AEBB97444A2}"/>
              </a:ext>
            </a:extLst>
          </p:cNvPr>
          <p:cNvSpPr/>
          <p:nvPr/>
        </p:nvSpPr>
        <p:spPr>
          <a:xfrm>
            <a:off x="6377475" y="2006826"/>
            <a:ext cx="1766111" cy="14583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sz="1400" dirty="0">
                <a:solidFill>
                  <a:schemeClr val="tx1"/>
                </a:solidFill>
              </a:rPr>
              <a:t>Based on availability of the information of products that the concerned user has interacted with in past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D786EA8-A1DF-8748-8B70-CFEE16A1765F}"/>
              </a:ext>
            </a:extLst>
          </p:cNvPr>
          <p:cNvSpPr/>
          <p:nvPr/>
        </p:nvSpPr>
        <p:spPr>
          <a:xfrm>
            <a:off x="8371295" y="2006826"/>
            <a:ext cx="1766111" cy="14583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sz="1400" dirty="0">
                <a:solidFill>
                  <a:schemeClr val="tx1"/>
                </a:solidFill>
              </a:rPr>
              <a:t>Designed using historic data involving product attributes, and associated internal and external features</a:t>
            </a:r>
          </a:p>
          <a:p>
            <a:pPr algn="just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E35FE57-3F56-2F4E-908F-40750F27B0AB}"/>
              </a:ext>
            </a:extLst>
          </p:cNvPr>
          <p:cNvSpPr/>
          <p:nvPr/>
        </p:nvSpPr>
        <p:spPr>
          <a:xfrm>
            <a:off x="10341863" y="2008191"/>
            <a:ext cx="1696486" cy="14570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sz="1400" dirty="0">
                <a:solidFill>
                  <a:schemeClr val="tx1"/>
                </a:solidFill>
              </a:rPr>
              <a:t>Gather functional/ preference knowledge of concerned Users by making them to take quiz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71D803-8F9A-C248-91CD-7DCB366766B4}"/>
              </a:ext>
            </a:extLst>
          </p:cNvPr>
          <p:cNvSpPr txBox="1"/>
          <p:nvPr/>
        </p:nvSpPr>
        <p:spPr>
          <a:xfrm>
            <a:off x="438654" y="3466529"/>
            <a:ext cx="1853624" cy="743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8113" indent="-138113">
              <a:spcBef>
                <a:spcPts val="200"/>
              </a:spcBef>
              <a:buFont typeface="Wingdings" pitchFamily="2" charset="2"/>
              <a:buChar char="ü"/>
            </a:pPr>
            <a:r>
              <a:rPr lang="en-US" sz="1300" dirty="0"/>
              <a:t>Clustering Technique</a:t>
            </a:r>
          </a:p>
          <a:p>
            <a:pPr marL="138113" indent="-138113">
              <a:spcBef>
                <a:spcPts val="200"/>
              </a:spcBef>
              <a:buFont typeface="Wingdings" pitchFamily="2" charset="2"/>
              <a:buChar char="ü"/>
            </a:pPr>
            <a:r>
              <a:rPr lang="en-US" sz="1300" dirty="0"/>
              <a:t>Past interactions</a:t>
            </a:r>
          </a:p>
          <a:p>
            <a:pPr marL="138113" indent="-138113">
              <a:spcBef>
                <a:spcPts val="200"/>
              </a:spcBef>
              <a:buFont typeface="Wingdings" pitchFamily="2" charset="2"/>
              <a:buChar char="ü"/>
            </a:pPr>
            <a:r>
              <a:rPr lang="en-US" sz="1300" dirty="0"/>
              <a:t>Model based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2A9A0B2-2C92-8F4B-B4FA-4ADBBFF3BFF5}"/>
              </a:ext>
            </a:extLst>
          </p:cNvPr>
          <p:cNvSpPr txBox="1"/>
          <p:nvPr/>
        </p:nvSpPr>
        <p:spPr>
          <a:xfrm>
            <a:off x="2396304" y="3450174"/>
            <a:ext cx="1883454" cy="743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8113" indent="-138113">
              <a:spcBef>
                <a:spcPts val="200"/>
              </a:spcBef>
              <a:buFont typeface="Wingdings" pitchFamily="2" charset="2"/>
              <a:buChar char="ü"/>
            </a:pPr>
            <a:r>
              <a:rPr lang="en-US" sz="1300" dirty="0"/>
              <a:t>Similar Users data</a:t>
            </a:r>
          </a:p>
          <a:p>
            <a:pPr marL="138113" indent="-138113">
              <a:spcBef>
                <a:spcPts val="200"/>
              </a:spcBef>
              <a:buFont typeface="Wingdings" pitchFamily="2" charset="2"/>
              <a:buChar char="ü"/>
            </a:pPr>
            <a:r>
              <a:rPr lang="en-US" sz="1300" dirty="0"/>
              <a:t>Past interactions</a:t>
            </a:r>
          </a:p>
          <a:p>
            <a:pPr marL="138113" indent="-138113">
              <a:spcBef>
                <a:spcPts val="200"/>
              </a:spcBef>
              <a:buFont typeface="Wingdings" pitchFamily="2" charset="2"/>
              <a:buChar char="ü"/>
            </a:pPr>
            <a:r>
              <a:rPr lang="en-US" sz="1300" dirty="0"/>
              <a:t>Scoring or Ranking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200583B-98B4-C746-9372-A23F50E2BCF3}"/>
              </a:ext>
            </a:extLst>
          </p:cNvPr>
          <p:cNvSpPr/>
          <p:nvPr/>
        </p:nvSpPr>
        <p:spPr>
          <a:xfrm>
            <a:off x="383757" y="4531608"/>
            <a:ext cx="1886400" cy="25920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Collaborative Filtering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097EE1E-C992-8442-9F6C-E0B82F529384}"/>
              </a:ext>
            </a:extLst>
          </p:cNvPr>
          <p:cNvSpPr/>
          <p:nvPr/>
        </p:nvSpPr>
        <p:spPr>
          <a:xfrm>
            <a:off x="383351" y="4843939"/>
            <a:ext cx="1886400" cy="25920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Content based Filtering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AB8BB1B-882A-0545-A851-8C6E0AFFF230}"/>
              </a:ext>
            </a:extLst>
          </p:cNvPr>
          <p:cNvSpPr/>
          <p:nvPr/>
        </p:nvSpPr>
        <p:spPr>
          <a:xfrm>
            <a:off x="2380680" y="4843939"/>
            <a:ext cx="1886400" cy="25920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Demographic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9FD80D9-83FF-FA45-A969-9B266C8E82CB}"/>
              </a:ext>
            </a:extLst>
          </p:cNvPr>
          <p:cNvSpPr txBox="1"/>
          <p:nvPr/>
        </p:nvSpPr>
        <p:spPr>
          <a:xfrm>
            <a:off x="6365034" y="3462997"/>
            <a:ext cx="1883454" cy="71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8113" indent="-138113">
              <a:spcBef>
                <a:spcPts val="200"/>
              </a:spcBef>
              <a:buFont typeface="Wingdings" pitchFamily="2" charset="2"/>
              <a:buChar char="ü"/>
            </a:pPr>
            <a:r>
              <a:rPr lang="en-US" sz="1300" dirty="0"/>
              <a:t>User search and purchase history</a:t>
            </a:r>
          </a:p>
          <a:p>
            <a:pPr marL="138113" indent="-138113">
              <a:spcBef>
                <a:spcPts val="200"/>
              </a:spcBef>
              <a:buFont typeface="Wingdings" pitchFamily="2" charset="2"/>
              <a:buChar char="ü"/>
            </a:pPr>
            <a:r>
              <a:rPr lang="en-US" sz="1300" dirty="0"/>
              <a:t>Feature matching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B1ECC62-9599-A047-B5AC-3707010D29ED}"/>
              </a:ext>
            </a:extLst>
          </p:cNvPr>
          <p:cNvSpPr txBox="1"/>
          <p:nvPr/>
        </p:nvSpPr>
        <p:spPr>
          <a:xfrm>
            <a:off x="8347195" y="3475822"/>
            <a:ext cx="1883454" cy="71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8113" indent="-138113">
              <a:spcBef>
                <a:spcPts val="200"/>
              </a:spcBef>
              <a:buFont typeface="Wingdings" pitchFamily="2" charset="2"/>
              <a:buChar char="ü"/>
            </a:pPr>
            <a:r>
              <a:rPr lang="en-US" sz="1300" dirty="0"/>
              <a:t>Product purchase history</a:t>
            </a:r>
          </a:p>
          <a:p>
            <a:pPr marL="138113" indent="-138113">
              <a:spcBef>
                <a:spcPts val="200"/>
              </a:spcBef>
              <a:buFont typeface="Wingdings" pitchFamily="2" charset="2"/>
              <a:buChar char="ü"/>
            </a:pPr>
            <a:r>
              <a:rPr lang="en-US" sz="1300" dirty="0"/>
              <a:t>Feature matching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CFCC71-EF0F-4B47-A43F-B56A68C2E47E}"/>
              </a:ext>
            </a:extLst>
          </p:cNvPr>
          <p:cNvSpPr txBox="1"/>
          <p:nvPr/>
        </p:nvSpPr>
        <p:spPr>
          <a:xfrm>
            <a:off x="10341862" y="3450514"/>
            <a:ext cx="1696485" cy="518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8113" indent="-138113">
              <a:spcBef>
                <a:spcPts val="200"/>
              </a:spcBef>
              <a:buFont typeface="Wingdings" pitchFamily="2" charset="2"/>
              <a:buChar char="ü"/>
            </a:pPr>
            <a:r>
              <a:rPr lang="en-US" sz="1300" dirty="0"/>
              <a:t>Label filtering</a:t>
            </a:r>
          </a:p>
          <a:p>
            <a:pPr marL="138113" indent="-138113">
              <a:spcBef>
                <a:spcPts val="200"/>
              </a:spcBef>
              <a:buFont typeface="Wingdings" pitchFamily="2" charset="2"/>
              <a:buChar char="ü"/>
            </a:pPr>
            <a:r>
              <a:rPr lang="en-US" sz="1300" dirty="0"/>
              <a:t>Scoring and Ranking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14D910-2CAC-4246-BDED-789BF02397A1}"/>
              </a:ext>
            </a:extLst>
          </p:cNvPr>
          <p:cNvSpPr txBox="1"/>
          <p:nvPr/>
        </p:nvSpPr>
        <p:spPr>
          <a:xfrm>
            <a:off x="4313939" y="3482165"/>
            <a:ext cx="1883454" cy="71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8113" indent="-138113">
              <a:spcBef>
                <a:spcPts val="200"/>
              </a:spcBef>
              <a:buFont typeface="Wingdings" pitchFamily="2" charset="2"/>
              <a:buChar char="ü"/>
            </a:pPr>
            <a:r>
              <a:rPr lang="en-US" sz="1300" dirty="0"/>
              <a:t>Product purchase history</a:t>
            </a:r>
          </a:p>
          <a:p>
            <a:pPr marL="138113" indent="-138113">
              <a:spcBef>
                <a:spcPts val="200"/>
              </a:spcBef>
              <a:buFont typeface="Wingdings" pitchFamily="2" charset="2"/>
              <a:buChar char="ü"/>
            </a:pPr>
            <a:r>
              <a:rPr lang="en-US" sz="1300" dirty="0"/>
              <a:t>Cluster purchases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6C9CD6D-F8B6-F047-9E68-8738F899904F}"/>
              </a:ext>
            </a:extLst>
          </p:cNvPr>
          <p:cNvSpPr/>
          <p:nvPr/>
        </p:nvSpPr>
        <p:spPr>
          <a:xfrm>
            <a:off x="4338262" y="5151484"/>
            <a:ext cx="1886400" cy="25920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Utility based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F8E281D-7981-4C4C-A801-DF33D727D693}"/>
              </a:ext>
            </a:extLst>
          </p:cNvPr>
          <p:cNvSpPr/>
          <p:nvPr/>
        </p:nvSpPr>
        <p:spPr>
          <a:xfrm>
            <a:off x="6315647" y="4531608"/>
            <a:ext cx="1886400" cy="25920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Content based Filtering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13BCBA2-C249-5244-8F8C-DF6F4142895E}"/>
              </a:ext>
            </a:extLst>
          </p:cNvPr>
          <p:cNvSpPr/>
          <p:nvPr/>
        </p:nvSpPr>
        <p:spPr>
          <a:xfrm>
            <a:off x="6315647" y="4843939"/>
            <a:ext cx="1886400" cy="25920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Demographic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8B6A6A9-A371-9542-92F8-D1083BA45053}"/>
              </a:ext>
            </a:extLst>
          </p:cNvPr>
          <p:cNvSpPr/>
          <p:nvPr/>
        </p:nvSpPr>
        <p:spPr>
          <a:xfrm>
            <a:off x="8297472" y="4843939"/>
            <a:ext cx="1886400" cy="25920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Utility based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69011D4-72C9-214F-A73E-C5413EAD9002}"/>
              </a:ext>
            </a:extLst>
          </p:cNvPr>
          <p:cNvSpPr/>
          <p:nvPr/>
        </p:nvSpPr>
        <p:spPr>
          <a:xfrm>
            <a:off x="10269506" y="4531608"/>
            <a:ext cx="1886400" cy="25920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Knowledge based</a:t>
            </a:r>
          </a:p>
        </p:txBody>
      </p:sp>
      <p:sp>
        <p:nvSpPr>
          <p:cNvPr id="49" name="Left-right Arrow 48">
            <a:extLst>
              <a:ext uri="{FF2B5EF4-FFF2-40B4-BE49-F238E27FC236}">
                <a16:creationId xmlns:a16="http://schemas.microsoft.com/office/drawing/2014/main" id="{2D657C56-15F4-864A-B86D-BC811FA4B412}"/>
              </a:ext>
            </a:extLst>
          </p:cNvPr>
          <p:cNvSpPr/>
          <p:nvPr/>
        </p:nvSpPr>
        <p:spPr>
          <a:xfrm>
            <a:off x="1023182" y="1435480"/>
            <a:ext cx="494264" cy="223715"/>
          </a:xfrm>
          <a:prstGeom prst="left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Left-right Arrow 49">
            <a:extLst>
              <a:ext uri="{FF2B5EF4-FFF2-40B4-BE49-F238E27FC236}">
                <a16:creationId xmlns:a16="http://schemas.microsoft.com/office/drawing/2014/main" id="{40441F50-4D29-454C-A363-0264431E8737}"/>
              </a:ext>
            </a:extLst>
          </p:cNvPr>
          <p:cNvSpPr/>
          <p:nvPr/>
        </p:nvSpPr>
        <p:spPr>
          <a:xfrm>
            <a:off x="3073911" y="1448598"/>
            <a:ext cx="494264" cy="223715"/>
          </a:xfrm>
          <a:prstGeom prst="left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Left-right Arrow 50">
            <a:extLst>
              <a:ext uri="{FF2B5EF4-FFF2-40B4-BE49-F238E27FC236}">
                <a16:creationId xmlns:a16="http://schemas.microsoft.com/office/drawing/2014/main" id="{9561DE64-7161-F540-BC7B-49A9E94448D7}"/>
              </a:ext>
            </a:extLst>
          </p:cNvPr>
          <p:cNvSpPr/>
          <p:nvPr/>
        </p:nvSpPr>
        <p:spPr>
          <a:xfrm>
            <a:off x="5008915" y="1442322"/>
            <a:ext cx="494264" cy="223715"/>
          </a:xfrm>
          <a:prstGeom prst="left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Left-right Arrow 51">
            <a:extLst>
              <a:ext uri="{FF2B5EF4-FFF2-40B4-BE49-F238E27FC236}">
                <a16:creationId xmlns:a16="http://schemas.microsoft.com/office/drawing/2014/main" id="{ACC9CC81-E9A4-A143-BEE7-09EAF9A378CA}"/>
              </a:ext>
            </a:extLst>
          </p:cNvPr>
          <p:cNvSpPr/>
          <p:nvPr/>
        </p:nvSpPr>
        <p:spPr>
          <a:xfrm>
            <a:off x="10934296" y="1456133"/>
            <a:ext cx="494264" cy="223715"/>
          </a:xfrm>
          <a:prstGeom prst="left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3134FE3-344C-AC4C-99E6-2CB286F9D37A}"/>
              </a:ext>
            </a:extLst>
          </p:cNvPr>
          <p:cNvSpPr/>
          <p:nvPr/>
        </p:nvSpPr>
        <p:spPr>
          <a:xfrm>
            <a:off x="167976" y="5466700"/>
            <a:ext cx="11825608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113" algn="just"/>
            <a:r>
              <a:rPr 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Collaborative: 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Identify similar users and recommend based on their purchases behavior (similarity) | </a:t>
            </a:r>
            <a:r>
              <a:rPr 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Content Based: 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Generating recommendation based on users' past purchases using keywords mapped to the items ( | </a:t>
            </a:r>
            <a:r>
              <a:rPr 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Demographic-based</a:t>
            </a:r>
            <a:r>
              <a:rPr lang="en-IN" sz="1300" b="1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: 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Region specific user to user correlations are developed | </a:t>
            </a:r>
            <a:r>
              <a:rPr 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Utility-based</a:t>
            </a:r>
            <a:r>
              <a:rPr lang="en-IN" sz="1300" b="1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: 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Computation of utility of each product for the user | </a:t>
            </a:r>
            <a:r>
              <a:rPr 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Knowledge-based</a:t>
            </a:r>
            <a:r>
              <a:rPr lang="en-IN" sz="1300" b="1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: 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Gathering knowledge of user needs and match it with the products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5979C60-D068-A64A-AC57-6DE8D42F5D54}"/>
              </a:ext>
            </a:extLst>
          </p:cNvPr>
          <p:cNvCxnSpPr>
            <a:cxnSpLocks/>
          </p:cNvCxnSpPr>
          <p:nvPr/>
        </p:nvCxnSpPr>
        <p:spPr>
          <a:xfrm>
            <a:off x="334627" y="1314395"/>
            <a:ext cx="0" cy="287957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ECED3A7-88FF-4E42-B25C-20843D95C437}"/>
              </a:ext>
            </a:extLst>
          </p:cNvPr>
          <p:cNvSpPr txBox="1"/>
          <p:nvPr/>
        </p:nvSpPr>
        <p:spPr>
          <a:xfrm rot="16200000">
            <a:off x="-113703" y="1378089"/>
            <a:ext cx="56335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Type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DADE90D-B5E0-F640-8698-9ECAB366FD87}"/>
              </a:ext>
            </a:extLst>
          </p:cNvPr>
          <p:cNvSpPr txBox="1"/>
          <p:nvPr/>
        </p:nvSpPr>
        <p:spPr>
          <a:xfrm rot="16200000">
            <a:off x="-450153" y="2356134"/>
            <a:ext cx="126214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Methodology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F1DE22A-4130-CE43-BF81-7B759DBE34F2}"/>
              </a:ext>
            </a:extLst>
          </p:cNvPr>
          <p:cNvSpPr txBox="1"/>
          <p:nvPr/>
        </p:nvSpPr>
        <p:spPr>
          <a:xfrm rot="16200000">
            <a:off x="-362851" y="3742685"/>
            <a:ext cx="10689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Techniques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49D2DF9-2593-7C4E-A112-77752100197D}"/>
              </a:ext>
            </a:extLst>
          </p:cNvPr>
          <p:cNvSpPr/>
          <p:nvPr/>
        </p:nvSpPr>
        <p:spPr>
          <a:xfrm>
            <a:off x="2376034" y="4531608"/>
            <a:ext cx="1886400" cy="25920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Collaborative Filtering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C4D9764-09B5-A84B-8EEE-00A3AA6F63F5}"/>
              </a:ext>
            </a:extLst>
          </p:cNvPr>
          <p:cNvSpPr/>
          <p:nvPr/>
        </p:nvSpPr>
        <p:spPr>
          <a:xfrm>
            <a:off x="8309225" y="4531627"/>
            <a:ext cx="1886400" cy="25920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Content based Filtering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C70732-D7EE-1C4B-B793-1BECE16DB979}"/>
              </a:ext>
            </a:extLst>
          </p:cNvPr>
          <p:cNvSpPr/>
          <p:nvPr/>
        </p:nvSpPr>
        <p:spPr>
          <a:xfrm>
            <a:off x="4336510" y="4540200"/>
            <a:ext cx="1886400" cy="25920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Collaborative Filtering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0469A2A-8782-B641-8BC8-CA18770DE25B}"/>
              </a:ext>
            </a:extLst>
          </p:cNvPr>
          <p:cNvSpPr/>
          <p:nvPr/>
        </p:nvSpPr>
        <p:spPr>
          <a:xfrm>
            <a:off x="4342629" y="4845842"/>
            <a:ext cx="1886400" cy="25920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Content based Filtering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5583714-0F1C-054F-B19E-63DDD137E72A}"/>
              </a:ext>
            </a:extLst>
          </p:cNvPr>
          <p:cNvSpPr txBox="1"/>
          <p:nvPr/>
        </p:nvSpPr>
        <p:spPr>
          <a:xfrm rot="16200000">
            <a:off x="-125446" y="4660542"/>
            <a:ext cx="5958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Filter</a:t>
            </a:r>
          </a:p>
        </p:txBody>
      </p:sp>
    </p:spTree>
    <p:extLst>
      <p:ext uri="{BB962C8B-B14F-4D97-AF65-F5344CB8AC3E}">
        <p14:creationId xmlns:p14="http://schemas.microsoft.com/office/powerpoint/2010/main" val="131616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5669B21-6412-8445-9894-BF0B7799F91A}"/>
              </a:ext>
            </a:extLst>
          </p:cNvPr>
          <p:cNvSpPr/>
          <p:nvPr/>
        </p:nvSpPr>
        <p:spPr>
          <a:xfrm>
            <a:off x="6560690" y="3907550"/>
            <a:ext cx="5516141" cy="505263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9FBFFF3-9597-1B49-B73C-93DCF8415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289161"/>
              </p:ext>
            </p:extLst>
          </p:nvPr>
        </p:nvGraphicFramePr>
        <p:xfrm>
          <a:off x="121313" y="1268591"/>
          <a:ext cx="3378619" cy="4719892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793085">
                  <a:extLst>
                    <a:ext uri="{9D8B030D-6E8A-4147-A177-3AD203B41FA5}">
                      <a16:colId xmlns:a16="http://schemas.microsoft.com/office/drawing/2014/main" val="742968277"/>
                    </a:ext>
                  </a:extLst>
                </a:gridCol>
                <a:gridCol w="625033">
                  <a:extLst>
                    <a:ext uri="{9D8B030D-6E8A-4147-A177-3AD203B41FA5}">
                      <a16:colId xmlns:a16="http://schemas.microsoft.com/office/drawing/2014/main" val="244121081"/>
                    </a:ext>
                  </a:extLst>
                </a:gridCol>
                <a:gridCol w="763929">
                  <a:extLst>
                    <a:ext uri="{9D8B030D-6E8A-4147-A177-3AD203B41FA5}">
                      <a16:colId xmlns:a16="http://schemas.microsoft.com/office/drawing/2014/main" val="2729791505"/>
                    </a:ext>
                  </a:extLst>
                </a:gridCol>
                <a:gridCol w="601884">
                  <a:extLst>
                    <a:ext uri="{9D8B030D-6E8A-4147-A177-3AD203B41FA5}">
                      <a16:colId xmlns:a16="http://schemas.microsoft.com/office/drawing/2014/main" val="2740614166"/>
                    </a:ext>
                  </a:extLst>
                </a:gridCol>
                <a:gridCol w="594688">
                  <a:extLst>
                    <a:ext uri="{9D8B030D-6E8A-4147-A177-3AD203B41FA5}">
                      <a16:colId xmlns:a16="http://schemas.microsoft.com/office/drawing/2014/main" val="2003914793"/>
                    </a:ext>
                  </a:extLst>
                </a:gridCol>
              </a:tblGrid>
              <a:tr h="23537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Food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Style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Type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Veggie?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Taste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extLst>
                  <a:ext uri="{0D108BD9-81ED-4DB2-BD59-A6C34878D82A}">
                    <a16:rowId xmlns:a16="http://schemas.microsoft.com/office/drawing/2014/main" val="199642528"/>
                  </a:ext>
                </a:extLst>
              </a:tr>
              <a:tr h="1230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Veg Biryani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Indian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Main Course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Veg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Non-Spicy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extLst>
                  <a:ext uri="{0D108BD9-81ED-4DB2-BD59-A6C34878D82A}">
                    <a16:rowId xmlns:a16="http://schemas.microsoft.com/office/drawing/2014/main" val="2914888881"/>
                  </a:ext>
                </a:extLst>
              </a:tr>
              <a:tr h="1230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Chicken Biryani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Indian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Main Course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Non-veg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Spicy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extLst>
                  <a:ext uri="{0D108BD9-81ED-4DB2-BD59-A6C34878D82A}">
                    <a16:rowId xmlns:a16="http://schemas.microsoft.com/office/drawing/2014/main" val="3955257204"/>
                  </a:ext>
                </a:extLst>
              </a:tr>
              <a:tr h="1230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Sambar rice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Indian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Main Course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Veg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Non-Spicy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extLst>
                  <a:ext uri="{0D108BD9-81ED-4DB2-BD59-A6C34878D82A}">
                    <a16:rowId xmlns:a16="http://schemas.microsoft.com/office/drawing/2014/main" val="975072403"/>
                  </a:ext>
                </a:extLst>
              </a:tr>
              <a:tr h="1230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Lemon rice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Indian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Main Course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Veg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Non-Spicy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extLst>
                  <a:ext uri="{0D108BD9-81ED-4DB2-BD59-A6C34878D82A}">
                    <a16:rowId xmlns:a16="http://schemas.microsoft.com/office/drawing/2014/main" val="2004626462"/>
                  </a:ext>
                </a:extLst>
              </a:tr>
              <a:tr h="1230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Idly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Indian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Main Course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Veg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Non-Spicy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extLst>
                  <a:ext uri="{0D108BD9-81ED-4DB2-BD59-A6C34878D82A}">
                    <a16:rowId xmlns:a16="http://schemas.microsoft.com/office/drawing/2014/main" val="28482561"/>
                  </a:ext>
                </a:extLst>
              </a:tr>
              <a:tr h="1230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Dosa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Indian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Main Course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Veg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Non-Spicy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extLst>
                  <a:ext uri="{0D108BD9-81ED-4DB2-BD59-A6C34878D82A}">
                    <a16:rowId xmlns:a16="http://schemas.microsoft.com/office/drawing/2014/main" val="3958966579"/>
                  </a:ext>
                </a:extLst>
              </a:tr>
              <a:tr h="1230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Curd rice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Indian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Main Course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Veg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Non-Spicy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extLst>
                  <a:ext uri="{0D108BD9-81ED-4DB2-BD59-A6C34878D82A}">
                    <a16:rowId xmlns:a16="http://schemas.microsoft.com/office/drawing/2014/main" val="1930048087"/>
                  </a:ext>
                </a:extLst>
              </a:tr>
              <a:tr h="1230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Roti, Nan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Indian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Main Course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Veg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Non-Spicy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extLst>
                  <a:ext uri="{0D108BD9-81ED-4DB2-BD59-A6C34878D82A}">
                    <a16:rowId xmlns:a16="http://schemas.microsoft.com/office/drawing/2014/main" val="2245643346"/>
                  </a:ext>
                </a:extLst>
              </a:tr>
              <a:tr h="1230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Fish curry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Indian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Main Course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Non-veg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Spicy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extLst>
                  <a:ext uri="{0D108BD9-81ED-4DB2-BD59-A6C34878D82A}">
                    <a16:rowId xmlns:a16="http://schemas.microsoft.com/office/drawing/2014/main" val="2995108558"/>
                  </a:ext>
                </a:extLst>
              </a:tr>
              <a:tr h="1230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Mutton Curry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Indian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Main Course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Non-veg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Spicy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extLst>
                  <a:ext uri="{0D108BD9-81ED-4DB2-BD59-A6C34878D82A}">
                    <a16:rowId xmlns:a16="http://schemas.microsoft.com/office/drawing/2014/main" val="2313690740"/>
                  </a:ext>
                </a:extLst>
              </a:tr>
              <a:tr h="1230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Veg curry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Indian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Main Course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Veg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Non-Spicy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extLst>
                  <a:ext uri="{0D108BD9-81ED-4DB2-BD59-A6C34878D82A}">
                    <a16:rowId xmlns:a16="http://schemas.microsoft.com/office/drawing/2014/main" val="1880931184"/>
                  </a:ext>
                </a:extLst>
              </a:tr>
              <a:tr h="1230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Bhindi curry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Indian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Main Course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Veg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Non-Spicy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extLst>
                  <a:ext uri="{0D108BD9-81ED-4DB2-BD59-A6C34878D82A}">
                    <a16:rowId xmlns:a16="http://schemas.microsoft.com/office/drawing/2014/main" val="2506277014"/>
                  </a:ext>
                </a:extLst>
              </a:tr>
              <a:tr h="1230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Veg Pizza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Western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Main Course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Veg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Non-Spicy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extLst>
                  <a:ext uri="{0D108BD9-81ED-4DB2-BD59-A6C34878D82A}">
                    <a16:rowId xmlns:a16="http://schemas.microsoft.com/office/drawing/2014/main" val="2186626535"/>
                  </a:ext>
                </a:extLst>
              </a:tr>
              <a:tr h="1230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Chicken Pizza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Western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Main Course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Non-veg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Spicy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extLst>
                  <a:ext uri="{0D108BD9-81ED-4DB2-BD59-A6C34878D82A}">
                    <a16:rowId xmlns:a16="http://schemas.microsoft.com/office/drawing/2014/main" val="3796559665"/>
                  </a:ext>
                </a:extLst>
              </a:tr>
              <a:tr h="1230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Veg Burger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Western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Main Course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Veg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Non-Spicy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extLst>
                  <a:ext uri="{0D108BD9-81ED-4DB2-BD59-A6C34878D82A}">
                    <a16:rowId xmlns:a16="http://schemas.microsoft.com/office/drawing/2014/main" val="3521602997"/>
                  </a:ext>
                </a:extLst>
              </a:tr>
              <a:tr h="1230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Egg Burger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Western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Main Course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Non-veg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Non-Spicy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extLst>
                  <a:ext uri="{0D108BD9-81ED-4DB2-BD59-A6C34878D82A}">
                    <a16:rowId xmlns:a16="http://schemas.microsoft.com/office/drawing/2014/main" val="1206455583"/>
                  </a:ext>
                </a:extLst>
              </a:tr>
              <a:tr h="1230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Chicken Burger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Western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Main Course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Non-veg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Spicy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extLst>
                  <a:ext uri="{0D108BD9-81ED-4DB2-BD59-A6C34878D82A}">
                    <a16:rowId xmlns:a16="http://schemas.microsoft.com/office/drawing/2014/main" val="2318085954"/>
                  </a:ext>
                </a:extLst>
              </a:tr>
              <a:tr h="1230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French Fries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Western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Starter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Veg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Non-Spicy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extLst>
                  <a:ext uri="{0D108BD9-81ED-4DB2-BD59-A6C34878D82A}">
                    <a16:rowId xmlns:a16="http://schemas.microsoft.com/office/drawing/2014/main" val="3748234811"/>
                  </a:ext>
                </a:extLst>
              </a:tr>
              <a:tr h="1230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Samosa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Indian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Starter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Veg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Spicy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extLst>
                  <a:ext uri="{0D108BD9-81ED-4DB2-BD59-A6C34878D82A}">
                    <a16:rowId xmlns:a16="http://schemas.microsoft.com/office/drawing/2014/main" val="3145737723"/>
                  </a:ext>
                </a:extLst>
              </a:tr>
              <a:tr h="1230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Masala Pappad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Indian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Starter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Veg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Spicy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extLst>
                  <a:ext uri="{0D108BD9-81ED-4DB2-BD59-A6C34878D82A}">
                    <a16:rowId xmlns:a16="http://schemas.microsoft.com/office/drawing/2014/main" val="1689362228"/>
                  </a:ext>
                </a:extLst>
              </a:tr>
              <a:tr h="1230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Chicken 65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Indian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Starter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Non-veg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Non-Spicy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extLst>
                  <a:ext uri="{0D108BD9-81ED-4DB2-BD59-A6C34878D82A}">
                    <a16:rowId xmlns:a16="http://schemas.microsoft.com/office/drawing/2014/main" val="2225011893"/>
                  </a:ext>
                </a:extLst>
              </a:tr>
              <a:tr h="1230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Crispy corn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Indian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Starter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Veg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Non-Spicy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extLst>
                  <a:ext uri="{0D108BD9-81ED-4DB2-BD59-A6C34878D82A}">
                    <a16:rowId xmlns:a16="http://schemas.microsoft.com/office/drawing/2014/main" val="83580278"/>
                  </a:ext>
                </a:extLst>
              </a:tr>
              <a:tr h="1230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Veg Salads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 Indian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Salads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Veg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Non-Spicy</a:t>
                      </a:r>
                    </a:p>
                  </a:txBody>
                  <a:tcPr marL="7502" marR="7502" marT="7502" marB="0" anchor="ctr"/>
                </a:tc>
                <a:extLst>
                  <a:ext uri="{0D108BD9-81ED-4DB2-BD59-A6C34878D82A}">
                    <a16:rowId xmlns:a16="http://schemas.microsoft.com/office/drawing/2014/main" val="1284969692"/>
                  </a:ext>
                </a:extLst>
              </a:tr>
              <a:tr h="1230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Non-Veg Salads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 Indian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Salads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Non-veg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 Spicy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extLst>
                  <a:ext uri="{0D108BD9-81ED-4DB2-BD59-A6C34878D82A}">
                    <a16:rowId xmlns:a16="http://schemas.microsoft.com/office/drawing/2014/main" val="2730160939"/>
                  </a:ext>
                </a:extLst>
              </a:tr>
              <a:tr h="1230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Ice cream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 Indian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Desserts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Veg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 Sweet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extLst>
                  <a:ext uri="{0D108BD9-81ED-4DB2-BD59-A6C34878D82A}">
                    <a16:rowId xmlns:a16="http://schemas.microsoft.com/office/drawing/2014/main" val="1114283120"/>
                  </a:ext>
                </a:extLst>
              </a:tr>
              <a:tr h="1230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Gulab Jamun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Indian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Desserts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Veg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 Sweet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extLst>
                  <a:ext uri="{0D108BD9-81ED-4DB2-BD59-A6C34878D82A}">
                    <a16:rowId xmlns:a16="http://schemas.microsoft.com/office/drawing/2014/main" val="540062571"/>
                  </a:ext>
                </a:extLst>
              </a:tr>
              <a:tr h="1230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Falooda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Indian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Desserts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Veg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 Sweet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extLst>
                  <a:ext uri="{0D108BD9-81ED-4DB2-BD59-A6C34878D82A}">
                    <a16:rowId xmlns:a16="http://schemas.microsoft.com/office/drawing/2014/main" val="168916828"/>
                  </a:ext>
                </a:extLst>
              </a:tr>
              <a:tr h="1230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Fruit juice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 India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Juices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Veg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 </a:t>
                      </a:r>
                      <a:r>
                        <a:rPr lang="en-US" sz="900" u="none" strike="noStrike" dirty="0" err="1">
                          <a:effectLst/>
                        </a:rPr>
                        <a:t>Salt+Sweet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extLst>
                  <a:ext uri="{0D108BD9-81ED-4DB2-BD59-A6C34878D82A}">
                    <a16:rowId xmlns:a16="http://schemas.microsoft.com/office/drawing/2014/main" val="1311177926"/>
                  </a:ext>
                </a:extLst>
              </a:tr>
              <a:tr h="1230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Lassi</a:t>
                      </a: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Indian</a:t>
                      </a: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Juices</a:t>
                      </a: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Veg</a:t>
                      </a: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Salt+Sweet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extLst>
                  <a:ext uri="{0D108BD9-81ED-4DB2-BD59-A6C34878D82A}">
                    <a16:rowId xmlns:a16="http://schemas.microsoft.com/office/drawing/2014/main" val="4269166136"/>
                  </a:ext>
                </a:extLst>
              </a:tr>
              <a:tr h="1230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Coke</a:t>
                      </a: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Western</a:t>
                      </a: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Beverages</a:t>
                      </a: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Veg</a:t>
                      </a: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Sweet</a:t>
                      </a:r>
                    </a:p>
                  </a:txBody>
                  <a:tcPr marL="7502" marR="7502" marT="7502" marB="0" anchor="ctr"/>
                </a:tc>
                <a:extLst>
                  <a:ext uri="{0D108BD9-81ED-4DB2-BD59-A6C34878D82A}">
                    <a16:rowId xmlns:a16="http://schemas.microsoft.com/office/drawing/2014/main" val="2213888956"/>
                  </a:ext>
                </a:extLst>
              </a:tr>
              <a:tr h="12304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Coffee</a:t>
                      </a: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Indian</a:t>
                      </a: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Beverages</a:t>
                      </a: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Veg</a:t>
                      </a:r>
                    </a:p>
                  </a:txBody>
                  <a:tcPr marL="7502" marR="7502" marT="750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Brewie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2" marR="7502" marT="7502" marB="0" anchor="ctr"/>
                </a:tc>
                <a:extLst>
                  <a:ext uri="{0D108BD9-81ED-4DB2-BD59-A6C34878D82A}">
                    <a16:rowId xmlns:a16="http://schemas.microsoft.com/office/drawing/2014/main" val="67346279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F149BA5-A2A3-C84B-B7D1-304CE64104A8}"/>
              </a:ext>
            </a:extLst>
          </p:cNvPr>
          <p:cNvSpPr txBox="1"/>
          <p:nvPr/>
        </p:nvSpPr>
        <p:spPr>
          <a:xfrm>
            <a:off x="5146160" y="994153"/>
            <a:ext cx="2762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Quiz Based Recommendations</a:t>
            </a:r>
          </a:p>
        </p:txBody>
      </p:sp>
      <p:sp>
        <p:nvSpPr>
          <p:cNvPr id="7" name="Arrow: Pentagon 22">
            <a:extLst>
              <a:ext uri="{FF2B5EF4-FFF2-40B4-BE49-F238E27FC236}">
                <a16:creationId xmlns:a16="http://schemas.microsoft.com/office/drawing/2014/main" id="{EFF1D7AA-C874-EB40-8463-EDE994DF028E}"/>
              </a:ext>
            </a:extLst>
          </p:cNvPr>
          <p:cNvSpPr/>
          <p:nvPr/>
        </p:nvSpPr>
        <p:spPr>
          <a:xfrm>
            <a:off x="3621827" y="1452160"/>
            <a:ext cx="1524333" cy="646331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1200" b="1" dirty="0"/>
              <a:t>Which Food Style?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200" dirty="0"/>
              <a:t>Indian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200" dirty="0">
                <a:highlight>
                  <a:srgbClr val="FFFF00"/>
                </a:highlight>
              </a:rPr>
              <a:t>Western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7B211A1-91C8-5A4B-848E-0327F672E135}"/>
              </a:ext>
            </a:extLst>
          </p:cNvPr>
          <p:cNvGrpSpPr/>
          <p:nvPr/>
        </p:nvGrpSpPr>
        <p:grpSpPr>
          <a:xfrm>
            <a:off x="4970874" y="1451572"/>
            <a:ext cx="3148455" cy="647500"/>
            <a:chOff x="5232863" y="1724989"/>
            <a:chExt cx="2722415" cy="647500"/>
          </a:xfrm>
          <a:solidFill>
            <a:schemeClr val="bg1">
              <a:lumMod val="95000"/>
            </a:schemeClr>
          </a:solidFill>
        </p:grpSpPr>
        <p:sp>
          <p:nvSpPr>
            <p:cNvPr id="9" name="Rectangle 70">
              <a:extLst>
                <a:ext uri="{FF2B5EF4-FFF2-40B4-BE49-F238E27FC236}">
                  <a16:creationId xmlns:a16="http://schemas.microsoft.com/office/drawing/2014/main" id="{B99B43E8-22E9-8046-858F-B8803775B8C2}"/>
                </a:ext>
              </a:extLst>
            </p:cNvPr>
            <p:cNvSpPr/>
            <p:nvPr/>
          </p:nvSpPr>
          <p:spPr>
            <a:xfrm>
              <a:off x="5232863" y="1724989"/>
              <a:ext cx="2591239" cy="646331"/>
            </a:xfrm>
            <a:prstGeom prst="chevron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200" b="1" dirty="0"/>
                <a:t>What you want to eat?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US" sz="1200" dirty="0"/>
                <a:t>Starter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US" sz="1200" dirty="0">
                  <a:highlight>
                    <a:srgbClr val="FFFF00"/>
                  </a:highlight>
                </a:rPr>
                <a:t>Main Course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451934B-5170-1D49-9818-603F35AD3AFF}"/>
                </a:ext>
              </a:extLst>
            </p:cNvPr>
            <p:cNvSpPr/>
            <p:nvPr/>
          </p:nvSpPr>
          <p:spPr>
            <a:xfrm>
              <a:off x="6586935" y="1910824"/>
              <a:ext cx="136834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US" sz="1200" dirty="0"/>
                <a:t>Desserts, Juices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US" sz="1200" dirty="0"/>
                <a:t>Salads</a:t>
              </a:r>
            </a:p>
          </p:txBody>
        </p:sp>
      </p:grpSp>
      <p:sp>
        <p:nvSpPr>
          <p:cNvPr id="11" name="Arrow: Chevron 73">
            <a:extLst>
              <a:ext uri="{FF2B5EF4-FFF2-40B4-BE49-F238E27FC236}">
                <a16:creationId xmlns:a16="http://schemas.microsoft.com/office/drawing/2014/main" id="{B1FD0FE0-55E8-274E-B1F0-1A01BDEB3218}"/>
              </a:ext>
            </a:extLst>
          </p:cNvPr>
          <p:cNvSpPr/>
          <p:nvPr/>
        </p:nvSpPr>
        <p:spPr>
          <a:xfrm>
            <a:off x="7805690" y="1452157"/>
            <a:ext cx="1870100" cy="646331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b="1" dirty="0"/>
              <a:t>Non-veg or Veg?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200" dirty="0">
                <a:highlight>
                  <a:srgbClr val="FFFF00"/>
                </a:highlight>
              </a:rPr>
              <a:t>Non-veg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200" dirty="0"/>
              <a:t>Veg</a:t>
            </a:r>
          </a:p>
        </p:txBody>
      </p:sp>
      <p:sp>
        <p:nvSpPr>
          <p:cNvPr id="12" name="Arrow: Chevron 74">
            <a:extLst>
              <a:ext uri="{FF2B5EF4-FFF2-40B4-BE49-F238E27FC236}">
                <a16:creationId xmlns:a16="http://schemas.microsoft.com/office/drawing/2014/main" id="{1D9D5C91-45B2-4143-AE77-1623CE210A34}"/>
              </a:ext>
            </a:extLst>
          </p:cNvPr>
          <p:cNvSpPr/>
          <p:nvPr/>
        </p:nvSpPr>
        <p:spPr>
          <a:xfrm>
            <a:off x="9520072" y="1451572"/>
            <a:ext cx="2556759" cy="646331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b="1" dirty="0"/>
              <a:t>Treat your taste buds with?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200" dirty="0">
                <a:highlight>
                  <a:srgbClr val="FFFF00"/>
                </a:highlight>
              </a:rPr>
              <a:t>Spicy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200" dirty="0"/>
              <a:t>Non-spicy</a:t>
            </a:r>
          </a:p>
        </p:txBody>
      </p:sp>
      <p:sp>
        <p:nvSpPr>
          <p:cNvPr id="13" name="Rectangle: Folded Corner 75">
            <a:extLst>
              <a:ext uri="{FF2B5EF4-FFF2-40B4-BE49-F238E27FC236}">
                <a16:creationId xmlns:a16="http://schemas.microsoft.com/office/drawing/2014/main" id="{C07AF433-CB55-2A4F-B34B-9F6297EEBE1B}"/>
              </a:ext>
            </a:extLst>
          </p:cNvPr>
          <p:cNvSpPr/>
          <p:nvPr/>
        </p:nvSpPr>
        <p:spPr>
          <a:xfrm>
            <a:off x="4297680" y="2291590"/>
            <a:ext cx="6622861" cy="395798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Food Recommended: </a:t>
            </a:r>
            <a:r>
              <a:rPr lang="en-US" sz="1400" dirty="0">
                <a:solidFill>
                  <a:schemeClr val="tx1"/>
                </a:solidFill>
              </a:rPr>
              <a:t>Chicken Pizza | Chicken Burger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865419-A1AD-E544-A563-8317BB25F3AA}"/>
              </a:ext>
            </a:extLst>
          </p:cNvPr>
          <p:cNvSpPr/>
          <p:nvPr/>
        </p:nvSpPr>
        <p:spPr>
          <a:xfrm>
            <a:off x="4020599" y="3161210"/>
            <a:ext cx="2183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Similarity model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D7A665-A577-4F42-B88B-A32B8EAB987E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5112174" y="2642235"/>
            <a:ext cx="0" cy="51897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: Rounded Corners 86">
            <a:extLst>
              <a:ext uri="{FF2B5EF4-FFF2-40B4-BE49-F238E27FC236}">
                <a16:creationId xmlns:a16="http://schemas.microsoft.com/office/drawing/2014/main" id="{172DDE88-8A09-9D45-89CE-1BBE9D9DDF60}"/>
              </a:ext>
            </a:extLst>
          </p:cNvPr>
          <p:cNvSpPr/>
          <p:nvPr/>
        </p:nvSpPr>
        <p:spPr>
          <a:xfrm>
            <a:off x="4658314" y="3514042"/>
            <a:ext cx="831619" cy="33855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TF-IDF</a:t>
            </a:r>
          </a:p>
        </p:txBody>
      </p:sp>
      <p:sp>
        <p:nvSpPr>
          <p:cNvPr id="17" name="Rectangle: Rounded Corners 91">
            <a:extLst>
              <a:ext uri="{FF2B5EF4-FFF2-40B4-BE49-F238E27FC236}">
                <a16:creationId xmlns:a16="http://schemas.microsoft.com/office/drawing/2014/main" id="{8D172347-4DBD-834F-87AE-C70D2EE8486E}"/>
              </a:ext>
            </a:extLst>
          </p:cNvPr>
          <p:cNvSpPr/>
          <p:nvPr/>
        </p:nvSpPr>
        <p:spPr>
          <a:xfrm>
            <a:off x="3761772" y="3970366"/>
            <a:ext cx="2441977" cy="33855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Similarity Index Algorithm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8D701A-E30B-DB4E-8C1B-29B312709953}"/>
              </a:ext>
            </a:extLst>
          </p:cNvPr>
          <p:cNvSpPr/>
          <p:nvPr/>
        </p:nvSpPr>
        <p:spPr>
          <a:xfrm>
            <a:off x="6520399" y="3173733"/>
            <a:ext cx="2183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Popularity model</a:t>
            </a:r>
          </a:p>
        </p:txBody>
      </p:sp>
      <p:sp>
        <p:nvSpPr>
          <p:cNvPr id="19" name="Rectangle: Rounded Corners 97">
            <a:extLst>
              <a:ext uri="{FF2B5EF4-FFF2-40B4-BE49-F238E27FC236}">
                <a16:creationId xmlns:a16="http://schemas.microsoft.com/office/drawing/2014/main" id="{BB96D6A1-4AB8-A345-A271-D96BE296A51A}"/>
              </a:ext>
            </a:extLst>
          </p:cNvPr>
          <p:cNvSpPr/>
          <p:nvPr/>
        </p:nvSpPr>
        <p:spPr>
          <a:xfrm>
            <a:off x="6760408" y="3497858"/>
            <a:ext cx="1697404" cy="33855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Conjunction orders</a:t>
            </a:r>
          </a:p>
        </p:txBody>
      </p:sp>
      <p:sp>
        <p:nvSpPr>
          <p:cNvPr id="20" name="Rectangle: Rounded Corners 98">
            <a:extLst>
              <a:ext uri="{FF2B5EF4-FFF2-40B4-BE49-F238E27FC236}">
                <a16:creationId xmlns:a16="http://schemas.microsoft.com/office/drawing/2014/main" id="{0F4D43D1-9A8B-704D-922D-955C3FD6CF9E}"/>
              </a:ext>
            </a:extLst>
          </p:cNvPr>
          <p:cNvSpPr/>
          <p:nvPr/>
        </p:nvSpPr>
        <p:spPr>
          <a:xfrm>
            <a:off x="6690385" y="3970366"/>
            <a:ext cx="1820388" cy="33855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Top related purchases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A544C7-DEA7-AB4C-A7A1-329558669233}"/>
              </a:ext>
            </a:extLst>
          </p:cNvPr>
          <p:cNvSpPr/>
          <p:nvPr/>
        </p:nvSpPr>
        <p:spPr>
          <a:xfrm>
            <a:off x="8987568" y="3154907"/>
            <a:ext cx="2183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Prediction model</a:t>
            </a:r>
          </a:p>
        </p:txBody>
      </p:sp>
      <p:sp>
        <p:nvSpPr>
          <p:cNvPr id="22" name="Rectangle: Rounded Corners 101">
            <a:extLst>
              <a:ext uri="{FF2B5EF4-FFF2-40B4-BE49-F238E27FC236}">
                <a16:creationId xmlns:a16="http://schemas.microsoft.com/office/drawing/2014/main" id="{666ABEBD-FF75-9B41-BEED-DA58A2E2DD18}"/>
              </a:ext>
            </a:extLst>
          </p:cNvPr>
          <p:cNvSpPr/>
          <p:nvPr/>
        </p:nvSpPr>
        <p:spPr>
          <a:xfrm>
            <a:off x="8987568" y="3488537"/>
            <a:ext cx="2285672" cy="34352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Clustering Models</a:t>
            </a:r>
          </a:p>
        </p:txBody>
      </p:sp>
      <p:sp>
        <p:nvSpPr>
          <p:cNvPr id="23" name="Rectangle: Rounded Corners 102">
            <a:extLst>
              <a:ext uri="{FF2B5EF4-FFF2-40B4-BE49-F238E27FC236}">
                <a16:creationId xmlns:a16="http://schemas.microsoft.com/office/drawing/2014/main" id="{59A2439A-F20A-1645-8F15-22D1545A52F5}"/>
              </a:ext>
            </a:extLst>
          </p:cNvPr>
          <p:cNvSpPr/>
          <p:nvPr/>
        </p:nvSpPr>
        <p:spPr>
          <a:xfrm>
            <a:off x="9168949" y="3970366"/>
            <a:ext cx="1922910" cy="34352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User purchase history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82C06D-78D1-6D4A-9879-C16AE0585B3C}"/>
              </a:ext>
            </a:extLst>
          </p:cNvPr>
          <p:cNvSpPr txBox="1"/>
          <p:nvPr/>
        </p:nvSpPr>
        <p:spPr>
          <a:xfrm>
            <a:off x="11364686" y="3944240"/>
            <a:ext cx="648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ML models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DF4C5D-0358-2244-9515-3EF39D703F78}"/>
              </a:ext>
            </a:extLst>
          </p:cNvPr>
          <p:cNvSpPr/>
          <p:nvPr/>
        </p:nvSpPr>
        <p:spPr>
          <a:xfrm>
            <a:off x="4110222" y="4520513"/>
            <a:ext cx="1867607" cy="13755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Food Recommended: </a:t>
            </a:r>
            <a:r>
              <a:rPr lang="en-US" sz="1400" dirty="0">
                <a:solidFill>
                  <a:schemeClr val="tx1"/>
                </a:solidFill>
                <a:highlight>
                  <a:srgbClr val="FFFF00"/>
                </a:highlight>
              </a:rPr>
              <a:t>Chicken Pizza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Fish Curry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highlight>
                  <a:srgbClr val="FFFF00"/>
                </a:highlight>
              </a:rPr>
              <a:t>Chicken Burger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Egg Burger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Chicken Biryani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A6BFA3-388F-4A42-BDD4-3B0663D3E1CC}"/>
              </a:ext>
            </a:extLst>
          </p:cNvPr>
          <p:cNvSpPr/>
          <p:nvPr/>
        </p:nvSpPr>
        <p:spPr>
          <a:xfrm>
            <a:off x="6643166" y="4544132"/>
            <a:ext cx="1867607" cy="13755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Food Recommended: </a:t>
            </a:r>
            <a:r>
              <a:rPr lang="en-US" sz="1400" dirty="0">
                <a:solidFill>
                  <a:schemeClr val="tx1"/>
                </a:solidFill>
                <a:highlight>
                  <a:srgbClr val="FFFF00"/>
                </a:highlight>
              </a:rPr>
              <a:t>Chicken Pizza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highlight>
                  <a:srgbClr val="FFFF00"/>
                </a:highlight>
              </a:rPr>
              <a:t>Chicken Burger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French fries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Samosa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Salads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28D089-F9DC-D147-B6B7-9DDB51C9AA1D}"/>
              </a:ext>
            </a:extLst>
          </p:cNvPr>
          <p:cNvSpPr/>
          <p:nvPr/>
        </p:nvSpPr>
        <p:spPr>
          <a:xfrm>
            <a:off x="9224252" y="4544132"/>
            <a:ext cx="1867607" cy="1375588"/>
          </a:xfrm>
          <a:prstGeom prst="rect">
            <a:avLst/>
          </a:prstGeom>
          <a:solidFill>
            <a:srgbClr val="1985A7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Food Recommended: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Chicken Pizza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Chicken Burger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Ice cream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Fruit Juice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Falooda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7C4819D-C00D-394D-85BC-649907CBDDA1}"/>
              </a:ext>
            </a:extLst>
          </p:cNvPr>
          <p:cNvCxnSpPr>
            <a:cxnSpLocks/>
          </p:cNvCxnSpPr>
          <p:nvPr/>
        </p:nvCxnSpPr>
        <p:spPr>
          <a:xfrm>
            <a:off x="7568899" y="2654758"/>
            <a:ext cx="0" cy="51897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8CDBD08-E065-C64F-9617-4BE0930B95A2}"/>
              </a:ext>
            </a:extLst>
          </p:cNvPr>
          <p:cNvCxnSpPr>
            <a:cxnSpLocks/>
          </p:cNvCxnSpPr>
          <p:nvPr/>
        </p:nvCxnSpPr>
        <p:spPr>
          <a:xfrm>
            <a:off x="10079143" y="2635932"/>
            <a:ext cx="0" cy="51897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1D59E1DC-AA8B-9D43-B6EC-B83D998FDAF4}"/>
              </a:ext>
            </a:extLst>
          </p:cNvPr>
          <p:cNvSpPr txBox="1">
            <a:spLocks/>
          </p:cNvSpPr>
          <p:nvPr/>
        </p:nvSpPr>
        <p:spPr>
          <a:xfrm>
            <a:off x="688639" y="260900"/>
            <a:ext cx="7998161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Illustrative recommendation engine using </a:t>
            </a:r>
            <a:r>
              <a:rPr lang="en-US" sz="2000" dirty="0">
                <a:solidFill>
                  <a:schemeClr val="accent5"/>
                </a:solidFill>
              </a:rPr>
              <a:t>No Model and Prediction model</a:t>
            </a:r>
            <a:endParaRPr lang="en-IN" sz="2000" dirty="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77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7F126053-B43E-4692-BE65-E7B53C97F189}"/>
              </a:ext>
            </a:extLst>
          </p:cNvPr>
          <p:cNvSpPr/>
          <p:nvPr/>
        </p:nvSpPr>
        <p:spPr>
          <a:xfrm>
            <a:off x="236433" y="923384"/>
            <a:ext cx="4131130" cy="535342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149BA5-A2A3-C84B-B7D1-304CE64104A8}"/>
              </a:ext>
            </a:extLst>
          </p:cNvPr>
          <p:cNvSpPr txBox="1"/>
          <p:nvPr/>
        </p:nvSpPr>
        <p:spPr>
          <a:xfrm>
            <a:off x="5799372" y="3796161"/>
            <a:ext cx="4050133" cy="584775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35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Quiz Based Recommendation:</a:t>
            </a:r>
          </a:p>
          <a:p>
            <a:pPr algn="ctr" fontAlgn="b"/>
            <a:r>
              <a:rPr lang="en-US" sz="1600" dirty="0">
                <a:highlight>
                  <a:srgbClr val="FFFF00"/>
                </a:highlight>
              </a:rPr>
              <a:t>POWDER KISS LIPSTICK</a:t>
            </a:r>
            <a:endParaRPr lang="en-US" sz="1600" dirty="0">
              <a:solidFill>
                <a:srgbClr val="000000"/>
              </a:solidFill>
              <a:highlight>
                <a:srgbClr val="FFFF00"/>
              </a:highlight>
              <a:latin typeface="Calibri" panose="020F0502020204030204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1D59E1DC-AA8B-9D43-B6EC-B83D998FDAF4}"/>
              </a:ext>
            </a:extLst>
          </p:cNvPr>
          <p:cNvSpPr txBox="1">
            <a:spLocks/>
          </p:cNvSpPr>
          <p:nvPr/>
        </p:nvSpPr>
        <p:spPr>
          <a:xfrm>
            <a:off x="688639" y="260900"/>
            <a:ext cx="7998161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Illustrative recommendation engine using </a:t>
            </a:r>
            <a:r>
              <a:rPr lang="en-US" sz="2000" dirty="0">
                <a:solidFill>
                  <a:schemeClr val="accent5"/>
                </a:solidFill>
              </a:rPr>
              <a:t>Market Basket Analysis Using Association Rule Mining (Popularity based )</a:t>
            </a:r>
            <a:endParaRPr lang="en-IN" sz="2000" dirty="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24BCE19-683E-425B-BFB1-87DE884DE5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104659"/>
              </p:ext>
            </p:extLst>
          </p:nvPr>
        </p:nvGraphicFramePr>
        <p:xfrm>
          <a:off x="264407" y="1233618"/>
          <a:ext cx="4059613" cy="3307737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43773">
                  <a:extLst>
                    <a:ext uri="{9D8B030D-6E8A-4147-A177-3AD203B41FA5}">
                      <a16:colId xmlns:a16="http://schemas.microsoft.com/office/drawing/2014/main" val="3356490759"/>
                    </a:ext>
                  </a:extLst>
                </a:gridCol>
                <a:gridCol w="487978">
                  <a:extLst>
                    <a:ext uri="{9D8B030D-6E8A-4147-A177-3AD203B41FA5}">
                      <a16:colId xmlns:a16="http://schemas.microsoft.com/office/drawing/2014/main" val="2838921875"/>
                    </a:ext>
                  </a:extLst>
                </a:gridCol>
                <a:gridCol w="1376792">
                  <a:extLst>
                    <a:ext uri="{9D8B030D-6E8A-4147-A177-3AD203B41FA5}">
                      <a16:colId xmlns:a16="http://schemas.microsoft.com/office/drawing/2014/main" val="3414341969"/>
                    </a:ext>
                  </a:extLst>
                </a:gridCol>
                <a:gridCol w="487977">
                  <a:extLst>
                    <a:ext uri="{9D8B030D-6E8A-4147-A177-3AD203B41FA5}">
                      <a16:colId xmlns:a16="http://schemas.microsoft.com/office/drawing/2014/main" val="2573714698"/>
                    </a:ext>
                  </a:extLst>
                </a:gridCol>
                <a:gridCol w="540261">
                  <a:extLst>
                    <a:ext uri="{9D8B030D-6E8A-4147-A177-3AD203B41FA5}">
                      <a16:colId xmlns:a16="http://schemas.microsoft.com/office/drawing/2014/main" val="1382477605"/>
                    </a:ext>
                  </a:extLst>
                </a:gridCol>
                <a:gridCol w="522832">
                  <a:extLst>
                    <a:ext uri="{9D8B030D-6E8A-4147-A177-3AD203B41FA5}">
                      <a16:colId xmlns:a16="http://schemas.microsoft.com/office/drawing/2014/main" val="2889651758"/>
                    </a:ext>
                  </a:extLst>
                </a:gridCol>
              </a:tblGrid>
              <a:tr h="286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Date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Order ID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Item list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Item count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Price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Total Price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extLst>
                  <a:ext uri="{0D108BD9-81ED-4DB2-BD59-A6C34878D82A}">
                    <a16:rowId xmlns:a16="http://schemas.microsoft.com/office/drawing/2014/main" val="4285357901"/>
                  </a:ext>
                </a:extLst>
              </a:tr>
              <a:tr h="1457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19-Jun-17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PREP + PRIME SKIN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2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1890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3780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extLst>
                  <a:ext uri="{0D108BD9-81ED-4DB2-BD59-A6C34878D82A}">
                    <a16:rowId xmlns:a16="http://schemas.microsoft.com/office/drawing/2014/main" val="3252698407"/>
                  </a:ext>
                </a:extLst>
              </a:tr>
              <a:tr h="286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19-Jun-17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PRO LONGWEAR CONCEALER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2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1680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3360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extLst>
                  <a:ext uri="{0D108BD9-81ED-4DB2-BD59-A6C34878D82A}">
                    <a16:rowId xmlns:a16="http://schemas.microsoft.com/office/drawing/2014/main" val="388052427"/>
                  </a:ext>
                </a:extLst>
              </a:tr>
              <a:tr h="286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19-Jun-17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  <a:highlight>
                            <a:srgbClr val="FFFF00"/>
                          </a:highlight>
                        </a:rPr>
                        <a:t>POWDER KISS LIPSTICK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1540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1540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extLst>
                  <a:ext uri="{0D108BD9-81ED-4DB2-BD59-A6C34878D82A}">
                    <a16:rowId xmlns:a16="http://schemas.microsoft.com/office/drawing/2014/main" val="3235148105"/>
                  </a:ext>
                </a:extLst>
              </a:tr>
              <a:tr h="1457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19-Jun-17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MINERALIZE BLUSH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1400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1400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extLst>
                  <a:ext uri="{0D108BD9-81ED-4DB2-BD59-A6C34878D82A}">
                    <a16:rowId xmlns:a16="http://schemas.microsoft.com/office/drawing/2014/main" val="2253288275"/>
                  </a:ext>
                </a:extLst>
              </a:tr>
              <a:tr h="286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11-Apr-17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2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MINERALIZE SKINFINISH NATURAL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1470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1470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extLst>
                  <a:ext uri="{0D108BD9-81ED-4DB2-BD59-A6C34878D82A}">
                    <a16:rowId xmlns:a16="http://schemas.microsoft.com/office/drawing/2014/main" val="1985955071"/>
                  </a:ext>
                </a:extLst>
              </a:tr>
              <a:tr h="286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11-Apr-17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2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CREMESHEEN LIPSTICK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2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1470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2940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extLst>
                  <a:ext uri="{0D108BD9-81ED-4DB2-BD59-A6C34878D82A}">
                    <a16:rowId xmlns:a16="http://schemas.microsoft.com/office/drawing/2014/main" val="1471849619"/>
                  </a:ext>
                </a:extLst>
              </a:tr>
              <a:tr h="286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11-Apr-17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2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PRO LONGWEAR PAINT POT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2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1470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2940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extLst>
                  <a:ext uri="{0D108BD9-81ED-4DB2-BD59-A6C34878D82A}">
                    <a16:rowId xmlns:a16="http://schemas.microsoft.com/office/drawing/2014/main" val="3586461902"/>
                  </a:ext>
                </a:extLst>
              </a:tr>
              <a:tr h="1457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11-Apr-17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2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POWDER BLUSH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2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1470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2940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extLst>
                  <a:ext uri="{0D108BD9-81ED-4DB2-BD59-A6C34878D82A}">
                    <a16:rowId xmlns:a16="http://schemas.microsoft.com/office/drawing/2014/main" val="127405119"/>
                  </a:ext>
                </a:extLst>
              </a:tr>
              <a:tr h="286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22-May-19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EXTRA DIMENSION SKINFINISH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2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1610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3220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extLst>
                  <a:ext uri="{0D108BD9-81ED-4DB2-BD59-A6C34878D82A}">
                    <a16:rowId xmlns:a16="http://schemas.microsoft.com/office/drawing/2014/main" val="178703122"/>
                  </a:ext>
                </a:extLst>
              </a:tr>
              <a:tr h="286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2-Apr-20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4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u="none" strike="noStrike" dirty="0">
                          <a:effectLst/>
                        </a:rPr>
                        <a:t>STUDIO FIX FLUID SPF 15</a:t>
                      </a:r>
                      <a:endParaRPr lang="nl-N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1960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5880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extLst>
                  <a:ext uri="{0D108BD9-81ED-4DB2-BD59-A6C34878D82A}">
                    <a16:rowId xmlns:a16="http://schemas.microsoft.com/office/drawing/2014/main" val="1092625384"/>
                  </a:ext>
                </a:extLst>
              </a:tr>
              <a:tr h="2869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2-Apr-20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4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MINERALIZE SKINFINISH NATURAL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1470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1470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79" marR="5179" marT="5179" marB="0" anchor="ctr"/>
                </a:tc>
                <a:extLst>
                  <a:ext uri="{0D108BD9-81ED-4DB2-BD59-A6C34878D82A}">
                    <a16:rowId xmlns:a16="http://schemas.microsoft.com/office/drawing/2014/main" val="262120689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5965EA8-F797-4896-8BEA-AD1D9C9ED351}"/>
              </a:ext>
            </a:extLst>
          </p:cNvPr>
          <p:cNvGraphicFramePr>
            <a:graphicFrameLocks noGrp="1"/>
          </p:cNvGraphicFramePr>
          <p:nvPr/>
        </p:nvGraphicFramePr>
        <p:xfrm>
          <a:off x="264407" y="4929619"/>
          <a:ext cx="4059613" cy="12697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1202">
                  <a:extLst>
                    <a:ext uri="{9D8B030D-6E8A-4147-A177-3AD203B41FA5}">
                      <a16:colId xmlns:a16="http://schemas.microsoft.com/office/drawing/2014/main" val="184217249"/>
                    </a:ext>
                  </a:extLst>
                </a:gridCol>
                <a:gridCol w="470549">
                  <a:extLst>
                    <a:ext uri="{9D8B030D-6E8A-4147-A177-3AD203B41FA5}">
                      <a16:colId xmlns:a16="http://schemas.microsoft.com/office/drawing/2014/main" val="1403122162"/>
                    </a:ext>
                  </a:extLst>
                </a:gridCol>
                <a:gridCol w="1376792">
                  <a:extLst>
                    <a:ext uri="{9D8B030D-6E8A-4147-A177-3AD203B41FA5}">
                      <a16:colId xmlns:a16="http://schemas.microsoft.com/office/drawing/2014/main" val="4169082120"/>
                    </a:ext>
                  </a:extLst>
                </a:gridCol>
                <a:gridCol w="487978">
                  <a:extLst>
                    <a:ext uri="{9D8B030D-6E8A-4147-A177-3AD203B41FA5}">
                      <a16:colId xmlns:a16="http://schemas.microsoft.com/office/drawing/2014/main" val="2599795062"/>
                    </a:ext>
                  </a:extLst>
                </a:gridCol>
                <a:gridCol w="505406">
                  <a:extLst>
                    <a:ext uri="{9D8B030D-6E8A-4147-A177-3AD203B41FA5}">
                      <a16:colId xmlns:a16="http://schemas.microsoft.com/office/drawing/2014/main" val="3345967409"/>
                    </a:ext>
                  </a:extLst>
                </a:gridCol>
                <a:gridCol w="557686">
                  <a:extLst>
                    <a:ext uri="{9D8B030D-6E8A-4147-A177-3AD203B41FA5}">
                      <a16:colId xmlns:a16="http://schemas.microsoft.com/office/drawing/2014/main" val="2492745209"/>
                    </a:ext>
                  </a:extLst>
                </a:gridCol>
              </a:tblGrid>
              <a:tr h="2015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14-Oct-17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999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LIPGLASS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2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1820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3640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19059"/>
                  </a:ext>
                </a:extLst>
              </a:tr>
              <a:tr h="3325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14-Oct-17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999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EXTENDED PLAY PERM ME UP LASH MASCARA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1540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4620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32239317"/>
                  </a:ext>
                </a:extLst>
              </a:tr>
              <a:tr h="3325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23-Mar-18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1000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RETRO MATTE LIPSTICK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2170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6510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40664322"/>
                  </a:ext>
                </a:extLst>
              </a:tr>
              <a:tr h="2015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23-Mar-18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1000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MINERALIZE BLUSH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2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1400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2800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62211784"/>
                  </a:ext>
                </a:extLst>
              </a:tr>
              <a:tr h="2015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23-Mar-18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1000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STROBE CREAM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1960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1960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3549576"/>
                  </a:ext>
                </a:extLst>
              </a:tr>
            </a:tbl>
          </a:graphicData>
        </a:graphic>
      </p:graphicFrame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AA5DDCF-1700-4AEB-8F1C-C3A872519CBA}"/>
              </a:ext>
            </a:extLst>
          </p:cNvPr>
          <p:cNvCxnSpPr>
            <a:cxnSpLocks/>
          </p:cNvCxnSpPr>
          <p:nvPr/>
        </p:nvCxnSpPr>
        <p:spPr>
          <a:xfrm>
            <a:off x="1133345" y="4570383"/>
            <a:ext cx="0" cy="295154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457988AA-3264-42B9-A6B8-776781AD0A1C}"/>
              </a:ext>
            </a:extLst>
          </p:cNvPr>
          <p:cNvSpPr/>
          <p:nvPr/>
        </p:nvSpPr>
        <p:spPr>
          <a:xfrm>
            <a:off x="4693179" y="973785"/>
            <a:ext cx="72344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92929"/>
                </a:solidFill>
              </a:rPr>
              <a:t>Association Rule Mining a </a:t>
            </a:r>
            <a:r>
              <a:rPr lang="en-US" b="1" i="1" dirty="0">
                <a:solidFill>
                  <a:srgbClr val="292929"/>
                </a:solidFill>
              </a:rPr>
              <a:t>rule-based</a:t>
            </a:r>
            <a:r>
              <a:rPr lang="en-US" dirty="0">
                <a:solidFill>
                  <a:srgbClr val="292929"/>
                </a:solidFill>
              </a:rPr>
              <a:t> ML method for discovering interesting relations between variables in large databases.</a:t>
            </a:r>
          </a:p>
          <a:p>
            <a:r>
              <a:rPr lang="en-US" dirty="0">
                <a:solidFill>
                  <a:srgbClr val="292929"/>
                </a:solidFill>
              </a:rPr>
              <a:t>Commonly used ML algorithms: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292929"/>
                </a:solidFill>
              </a:rPr>
              <a:t>Apriori</a:t>
            </a:r>
            <a:r>
              <a:rPr lang="en-US" dirty="0">
                <a:solidFill>
                  <a:srgbClr val="292929"/>
                </a:solidFill>
              </a:rPr>
              <a:t> algorithm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92929"/>
                </a:solidFill>
              </a:rPr>
              <a:t>Frequent-Pattern growth algorithm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C7D7C80-D345-4BB5-8088-0A22A54BF0AD}"/>
              </a:ext>
            </a:extLst>
          </p:cNvPr>
          <p:cNvSpPr/>
          <p:nvPr/>
        </p:nvSpPr>
        <p:spPr>
          <a:xfrm>
            <a:off x="5025551" y="2732426"/>
            <a:ext cx="2567616" cy="89582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Association Rule based ML model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C628B5E-5662-4B3D-A91C-C09F895ACD3E}"/>
              </a:ext>
            </a:extLst>
          </p:cNvPr>
          <p:cNvCxnSpPr>
            <a:cxnSpLocks/>
          </p:cNvCxnSpPr>
          <p:nvPr/>
        </p:nvCxnSpPr>
        <p:spPr>
          <a:xfrm>
            <a:off x="2487120" y="4590923"/>
            <a:ext cx="0" cy="295154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D1D3DEE-DDFE-4186-9121-1F7F377BD59D}"/>
              </a:ext>
            </a:extLst>
          </p:cNvPr>
          <p:cNvCxnSpPr>
            <a:cxnSpLocks/>
          </p:cNvCxnSpPr>
          <p:nvPr/>
        </p:nvCxnSpPr>
        <p:spPr>
          <a:xfrm>
            <a:off x="3600774" y="4570383"/>
            <a:ext cx="0" cy="295154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3FF15422-E058-47A4-8A90-44C51A3DEF7A}"/>
              </a:ext>
            </a:extLst>
          </p:cNvPr>
          <p:cNvSpPr/>
          <p:nvPr/>
        </p:nvSpPr>
        <p:spPr>
          <a:xfrm>
            <a:off x="1624542" y="909224"/>
            <a:ext cx="13393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/>
              <a:t>Order History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573C892-C8D5-474A-B438-992D1A40AEEE}"/>
              </a:ext>
            </a:extLst>
          </p:cNvPr>
          <p:cNvSpPr/>
          <p:nvPr/>
        </p:nvSpPr>
        <p:spPr>
          <a:xfrm>
            <a:off x="8307655" y="2745785"/>
            <a:ext cx="3282104" cy="89582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Periodically run and save the trained model</a:t>
            </a:r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7AAC553F-80D9-4310-994F-52E7CD8D5DAE}"/>
              </a:ext>
            </a:extLst>
          </p:cNvPr>
          <p:cNvSpPr/>
          <p:nvPr/>
        </p:nvSpPr>
        <p:spPr>
          <a:xfrm>
            <a:off x="9811346" y="3655516"/>
            <a:ext cx="261568" cy="867704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Down 49">
            <a:extLst>
              <a:ext uri="{FF2B5EF4-FFF2-40B4-BE49-F238E27FC236}">
                <a16:creationId xmlns:a16="http://schemas.microsoft.com/office/drawing/2014/main" id="{36E6CDF8-4033-4552-9E51-319E5EABAA86}"/>
              </a:ext>
            </a:extLst>
          </p:cNvPr>
          <p:cNvSpPr/>
          <p:nvPr/>
        </p:nvSpPr>
        <p:spPr>
          <a:xfrm rot="16200000">
            <a:off x="7797995" y="2828627"/>
            <a:ext cx="304833" cy="714486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5A1E886-D661-43D4-8CE8-19E81A38A1AC}"/>
              </a:ext>
            </a:extLst>
          </p:cNvPr>
          <p:cNvSpPr/>
          <p:nvPr/>
        </p:nvSpPr>
        <p:spPr>
          <a:xfrm>
            <a:off x="7031144" y="4537126"/>
            <a:ext cx="4924423" cy="17535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Popularity based Recommendation: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LOVE ME LIPSTICK (0.42)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SATIN LIPSTICK (0.41)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PREP + PRIME SKIN ( 0.39)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EXTENDED PLAY PERM ME UP LASH MASCARA (0.36)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PRO LONGWEAR CONCEALER (0.36)</a:t>
            </a:r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DBF9F87B-0E77-4445-AFE6-2A9C3CEDF5F1}"/>
              </a:ext>
            </a:extLst>
          </p:cNvPr>
          <p:cNvSpPr/>
          <p:nvPr/>
        </p:nvSpPr>
        <p:spPr>
          <a:xfrm rot="16200000">
            <a:off x="4545324" y="2858058"/>
            <a:ext cx="308937" cy="651520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62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7F126053-B43E-4692-BE65-E7B53C97F189}"/>
              </a:ext>
            </a:extLst>
          </p:cNvPr>
          <p:cNvSpPr/>
          <p:nvPr/>
        </p:nvSpPr>
        <p:spPr>
          <a:xfrm>
            <a:off x="236433" y="895675"/>
            <a:ext cx="11719134" cy="26680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149BA5-A2A3-C84B-B7D1-304CE64104A8}"/>
              </a:ext>
            </a:extLst>
          </p:cNvPr>
          <p:cNvSpPr txBox="1"/>
          <p:nvPr/>
        </p:nvSpPr>
        <p:spPr>
          <a:xfrm>
            <a:off x="5757485" y="3659135"/>
            <a:ext cx="3606788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Quiz Based Recommendation:</a:t>
            </a:r>
          </a:p>
          <a:p>
            <a:pPr algn="ctr" fontAlgn="b"/>
            <a:r>
              <a:rPr lang="en-US" sz="1600" dirty="0">
                <a:highlight>
                  <a:srgbClr val="FFFF00"/>
                </a:highlight>
              </a:rPr>
              <a:t>POWDER KISS LIPSTICK</a:t>
            </a:r>
            <a:endParaRPr lang="en-US" sz="1600" dirty="0">
              <a:solidFill>
                <a:srgbClr val="000000"/>
              </a:solidFill>
              <a:highlight>
                <a:srgbClr val="FFFF00"/>
              </a:highlight>
              <a:latin typeface="Calibri" panose="020F0502020204030204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1D59E1DC-AA8B-9D43-B6EC-B83D998FDAF4}"/>
              </a:ext>
            </a:extLst>
          </p:cNvPr>
          <p:cNvSpPr txBox="1">
            <a:spLocks/>
          </p:cNvSpPr>
          <p:nvPr/>
        </p:nvSpPr>
        <p:spPr>
          <a:xfrm>
            <a:off x="688639" y="260900"/>
            <a:ext cx="7998161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dirty="0"/>
              <a:t>Illustrative recommendation engine using </a:t>
            </a:r>
            <a:r>
              <a:rPr lang="en-US" sz="2000" dirty="0">
                <a:solidFill>
                  <a:schemeClr val="accent5"/>
                </a:solidFill>
              </a:rPr>
              <a:t>TF-IDF &amp; cosine similarity (Similarity based )</a:t>
            </a:r>
            <a:endParaRPr lang="en-IN" sz="2000" dirty="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24BCE19-683E-425B-BFB1-87DE884DE5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570892"/>
              </p:ext>
            </p:extLst>
          </p:nvPr>
        </p:nvGraphicFramePr>
        <p:xfrm>
          <a:off x="327907" y="1182819"/>
          <a:ext cx="11533893" cy="202295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51649">
                  <a:extLst>
                    <a:ext uri="{9D8B030D-6E8A-4147-A177-3AD203B41FA5}">
                      <a16:colId xmlns:a16="http://schemas.microsoft.com/office/drawing/2014/main" val="3356490759"/>
                    </a:ext>
                  </a:extLst>
                </a:gridCol>
                <a:gridCol w="1683539">
                  <a:extLst>
                    <a:ext uri="{9D8B030D-6E8A-4147-A177-3AD203B41FA5}">
                      <a16:colId xmlns:a16="http://schemas.microsoft.com/office/drawing/2014/main" val="2838921875"/>
                    </a:ext>
                  </a:extLst>
                </a:gridCol>
                <a:gridCol w="3835074">
                  <a:extLst>
                    <a:ext uri="{9D8B030D-6E8A-4147-A177-3AD203B41FA5}">
                      <a16:colId xmlns:a16="http://schemas.microsoft.com/office/drawing/2014/main" val="3414341969"/>
                    </a:ext>
                  </a:extLst>
                </a:gridCol>
                <a:gridCol w="3227719">
                  <a:extLst>
                    <a:ext uri="{9D8B030D-6E8A-4147-A177-3AD203B41FA5}">
                      <a16:colId xmlns:a16="http://schemas.microsoft.com/office/drawing/2014/main" val="3652226040"/>
                    </a:ext>
                  </a:extLst>
                </a:gridCol>
                <a:gridCol w="1835912">
                  <a:extLst>
                    <a:ext uri="{9D8B030D-6E8A-4147-A177-3AD203B41FA5}">
                      <a16:colId xmlns:a16="http://schemas.microsoft.com/office/drawing/2014/main" val="1382477605"/>
                    </a:ext>
                  </a:extLst>
                </a:gridCol>
              </a:tblGrid>
              <a:tr h="2513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Category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 name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Key claims and benefits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Ingredients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85357901"/>
                  </a:ext>
                </a:extLst>
              </a:tr>
              <a:tr h="839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Lipstick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Powder Kiss Liquid Lipcolour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Believe it when you feel it. Powder Kiss now includes a Liquid …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Immediate and 10-hour moisture Long-wearing, 10 h..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Dimethicone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Tridecyl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Trime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52698407"/>
                  </a:ext>
                </a:extLst>
              </a:tr>
              <a:tr h="902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Lipstick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Matte Lipstick</a:t>
                      </a: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This creamy rich formula features high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payoff in a no-shine…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Dimethicone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Tridecyl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Trime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8052427"/>
                  </a:ext>
                </a:extLst>
              </a:tr>
              <a:tr h="780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Lipstick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Powder Kiss Lipstick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Matte, totally reinvented. Delivering a blur of soft-focus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Provides immediate and long-term hydration …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Dimethicone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Tridecyl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Trime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..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5148105"/>
                  </a:ext>
                </a:extLst>
              </a:tr>
              <a:tr h="780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Lipstick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Love Me Lipstick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Love at first swipe! Fall in love with an argan oil-infused formula…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Vivid full-coverage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payoff in one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swipeuse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Polybutene, Caprylic/Capric …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53288275"/>
                  </a:ext>
                </a:extLst>
              </a:tr>
              <a:tr h="780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Lipstick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Retro Matte Lipstick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This long-wearing formula features an intense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colour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payoff and..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Long-wearing, eight hours, Non-feathering, Fade-proof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Isoeicosane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Kaolin, Ceresin…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85955071"/>
                  </a:ext>
                </a:extLst>
              </a:tr>
              <a:tr h="780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Lip-Gloss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Lipglass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 unique lip gloss available in a wide variety of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colours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that can…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Provides a glass-like shine, Conditions lips,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Smoothes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lips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Hydrogenated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Polyisobutene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77119892"/>
                  </a:ext>
                </a:extLst>
              </a:tr>
              <a:tr h="780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Lip-Gloss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Powerglass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Plumping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Ka-pout! Get into a plump that lasts. This high-shine lip gloss..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Immediate and long-term hydration, Softens and…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Ricinus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Communis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Seed Oil…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9095223"/>
                  </a:ext>
                </a:extLst>
              </a:tr>
              <a:tr h="780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Foundation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Studio Tech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 tri-system blend of water, emollients and powder glides on…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Long-wearing, Blends perfectly, Refines skin…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Water\Aqua\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Eau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Cyclopent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..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22950592"/>
                  </a:ext>
                </a:extLst>
              </a:tr>
              <a:tr h="780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Foundation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 Palette Full Coverage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NW50, NW45, NW40, NW30, NW25, NW20, NC55, NC45, NC3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Long-wearing, 12 hours, Crease-proof, Water-resistant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Octyldodecanol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Dipentaeryt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..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51198053"/>
                  </a:ext>
                </a:extLst>
              </a:tr>
              <a:tr h="780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Powder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Studio Fix Powder Plus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 one-step powder and foundation that gives skin a smooth and …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Immediately reduces appearance of pores, Controls …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Talc, Silica,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Isostearyl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Palmitate.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44734390"/>
                  </a:ext>
                </a:extLst>
              </a:tr>
            </a:tbl>
          </a:graphicData>
        </a:graphic>
      </p:graphicFrame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AA5DDCF-1700-4AEB-8F1C-C3A872519CBA}"/>
              </a:ext>
            </a:extLst>
          </p:cNvPr>
          <p:cNvCxnSpPr>
            <a:cxnSpLocks/>
          </p:cNvCxnSpPr>
          <p:nvPr/>
        </p:nvCxnSpPr>
        <p:spPr>
          <a:xfrm>
            <a:off x="1501645" y="3236994"/>
            <a:ext cx="0" cy="295154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3C7D7C80-D345-4BB5-8088-0A22A54BF0AD}"/>
              </a:ext>
            </a:extLst>
          </p:cNvPr>
          <p:cNvSpPr/>
          <p:nvPr/>
        </p:nvSpPr>
        <p:spPr>
          <a:xfrm>
            <a:off x="327907" y="4523219"/>
            <a:ext cx="2567616" cy="89582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TF-IDF &amp; cosine similarity algorithm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C628B5E-5662-4B3D-A91C-C09F895ACD3E}"/>
              </a:ext>
            </a:extLst>
          </p:cNvPr>
          <p:cNvCxnSpPr>
            <a:cxnSpLocks/>
          </p:cNvCxnSpPr>
          <p:nvPr/>
        </p:nvCxnSpPr>
        <p:spPr>
          <a:xfrm>
            <a:off x="6043120" y="3254979"/>
            <a:ext cx="0" cy="295154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D1D3DEE-DDFE-4186-9121-1F7F377BD59D}"/>
              </a:ext>
            </a:extLst>
          </p:cNvPr>
          <p:cNvCxnSpPr>
            <a:cxnSpLocks/>
          </p:cNvCxnSpPr>
          <p:nvPr/>
        </p:nvCxnSpPr>
        <p:spPr>
          <a:xfrm>
            <a:off x="9805320" y="3236994"/>
            <a:ext cx="0" cy="295154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3FF15422-E058-47A4-8A90-44C51A3DEF7A}"/>
              </a:ext>
            </a:extLst>
          </p:cNvPr>
          <p:cNvSpPr/>
          <p:nvPr/>
        </p:nvSpPr>
        <p:spPr>
          <a:xfrm>
            <a:off x="5425182" y="895065"/>
            <a:ext cx="1369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Order History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573C892-C8D5-474A-B438-992D1A40AEEE}"/>
              </a:ext>
            </a:extLst>
          </p:cNvPr>
          <p:cNvSpPr/>
          <p:nvPr/>
        </p:nvSpPr>
        <p:spPr>
          <a:xfrm>
            <a:off x="3822087" y="4523219"/>
            <a:ext cx="3257403" cy="89582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Periodically run and save the trained model</a:t>
            </a:r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7AAC553F-80D9-4310-994F-52E7CD8D5DAE}"/>
              </a:ext>
            </a:extLst>
          </p:cNvPr>
          <p:cNvSpPr/>
          <p:nvPr/>
        </p:nvSpPr>
        <p:spPr>
          <a:xfrm rot="16200000">
            <a:off x="7395428" y="4501254"/>
            <a:ext cx="330902" cy="939753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Down 49">
            <a:extLst>
              <a:ext uri="{FF2B5EF4-FFF2-40B4-BE49-F238E27FC236}">
                <a16:creationId xmlns:a16="http://schemas.microsoft.com/office/drawing/2014/main" id="{36E6CDF8-4033-4552-9E51-319E5EABAA86}"/>
              </a:ext>
            </a:extLst>
          </p:cNvPr>
          <p:cNvSpPr/>
          <p:nvPr/>
        </p:nvSpPr>
        <p:spPr>
          <a:xfrm>
            <a:off x="1501646" y="3591434"/>
            <a:ext cx="285590" cy="895825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5A1E886-D661-43D4-8CE8-19E81A38A1AC}"/>
              </a:ext>
            </a:extLst>
          </p:cNvPr>
          <p:cNvSpPr/>
          <p:nvPr/>
        </p:nvSpPr>
        <p:spPr>
          <a:xfrm>
            <a:off x="8069978" y="4339320"/>
            <a:ext cx="4025040" cy="18088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Popularity based Recommendation: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PATENT PAINT LIP LACQUER (0.54)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LIPSTICK MATTE LIPSTICK (0.54)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LIP-GLOSS PATENT PAINT LIP LACQUER (0.54)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LIPSTICK RETRO MATTE LIQUID LIPCOLO (0.53)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LIPSTICK SATIN LIPSTICK (0.52)</a:t>
            </a:r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DBF9F87B-0E77-4445-AFE6-2A9C3CEDF5F1}"/>
              </a:ext>
            </a:extLst>
          </p:cNvPr>
          <p:cNvSpPr/>
          <p:nvPr/>
        </p:nvSpPr>
        <p:spPr>
          <a:xfrm rot="16200000">
            <a:off x="3186760" y="4514443"/>
            <a:ext cx="330902" cy="913376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Down 55">
            <a:extLst>
              <a:ext uri="{FF2B5EF4-FFF2-40B4-BE49-F238E27FC236}">
                <a16:creationId xmlns:a16="http://schemas.microsoft.com/office/drawing/2014/main" id="{6F35B29D-2A82-4302-B646-8B3A7993602B}"/>
              </a:ext>
            </a:extLst>
          </p:cNvPr>
          <p:cNvSpPr/>
          <p:nvPr/>
        </p:nvSpPr>
        <p:spPr>
          <a:xfrm>
            <a:off x="7418084" y="4243910"/>
            <a:ext cx="285590" cy="638894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31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68E0C58-A1CC-7544-8CF4-2D47D16E2EFA}"/>
              </a:ext>
            </a:extLst>
          </p:cNvPr>
          <p:cNvSpPr txBox="1">
            <a:spLocks/>
          </p:cNvSpPr>
          <p:nvPr/>
        </p:nvSpPr>
        <p:spPr>
          <a:xfrm>
            <a:off x="688639" y="260900"/>
            <a:ext cx="7998161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 representative </a:t>
            </a:r>
            <a:r>
              <a:rPr lang="en-US" sz="2000" dirty="0">
                <a:solidFill>
                  <a:schemeClr val="accent5"/>
                </a:solidFill>
              </a:rPr>
              <a:t>product selection quiz template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Standard and custom Elements</a:t>
            </a:r>
            <a:endParaRPr lang="en-IN" sz="2000" dirty="0">
              <a:solidFill>
                <a:schemeClr val="accent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AAEC37-B922-F94F-BA26-13B66685521B}"/>
              </a:ext>
            </a:extLst>
          </p:cNvPr>
          <p:cNvSpPr/>
          <p:nvPr/>
        </p:nvSpPr>
        <p:spPr>
          <a:xfrm>
            <a:off x="661686" y="1614786"/>
            <a:ext cx="10868628" cy="4016415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68280B-FCF8-7640-8D14-86E9C0374AD0}"/>
              </a:ext>
            </a:extLst>
          </p:cNvPr>
          <p:cNvSpPr/>
          <p:nvPr/>
        </p:nvSpPr>
        <p:spPr>
          <a:xfrm>
            <a:off x="1273212" y="1695693"/>
            <a:ext cx="2500135" cy="3181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&lt;&lt;Title – Label - Question&gt;&gt;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F909D9-610E-F74E-8F90-92D8B2BD2E65}"/>
              </a:ext>
            </a:extLst>
          </p:cNvPr>
          <p:cNvSpPr/>
          <p:nvPr/>
        </p:nvSpPr>
        <p:spPr>
          <a:xfrm>
            <a:off x="661686" y="995427"/>
            <a:ext cx="10868628" cy="486310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FC3CD5-C1CC-9743-B2B8-1D418856391A}"/>
              </a:ext>
            </a:extLst>
          </p:cNvPr>
          <p:cNvSpPr/>
          <p:nvPr/>
        </p:nvSpPr>
        <p:spPr>
          <a:xfrm>
            <a:off x="661686" y="5685158"/>
            <a:ext cx="10868628" cy="486310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50A1DC6-9274-4E46-9EE6-62C64562887B}"/>
              </a:ext>
            </a:extLst>
          </p:cNvPr>
          <p:cNvGrpSpPr/>
          <p:nvPr/>
        </p:nvGrpSpPr>
        <p:grpSpPr>
          <a:xfrm>
            <a:off x="4745620" y="1038861"/>
            <a:ext cx="405114" cy="399441"/>
            <a:chOff x="4745620" y="737915"/>
            <a:chExt cx="405114" cy="39944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397C4A4-F681-E94F-BFC4-41968D66D975}"/>
                </a:ext>
              </a:extLst>
            </p:cNvPr>
            <p:cNvSpPr/>
            <p:nvPr/>
          </p:nvSpPr>
          <p:spPr>
            <a:xfrm>
              <a:off x="4745620" y="737915"/>
              <a:ext cx="405114" cy="3994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442EBD2-F33C-DF45-B954-2BF4FB67171B}"/>
                </a:ext>
              </a:extLst>
            </p:cNvPr>
            <p:cNvSpPr txBox="1"/>
            <p:nvPr/>
          </p:nvSpPr>
          <p:spPr>
            <a:xfrm>
              <a:off x="4797334" y="75296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 panose="020F0502020204030204"/>
                </a:rPr>
                <a:t>8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0AD8B90-4C17-574F-A2ED-94DF110070A1}"/>
              </a:ext>
            </a:extLst>
          </p:cNvPr>
          <p:cNvGrpSpPr/>
          <p:nvPr/>
        </p:nvGrpSpPr>
        <p:grpSpPr>
          <a:xfrm>
            <a:off x="4797334" y="5728592"/>
            <a:ext cx="405114" cy="399441"/>
            <a:chOff x="4745620" y="737915"/>
            <a:chExt cx="405114" cy="39944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CBA11C9-4D83-EE49-BAB2-030EE84039C5}"/>
                </a:ext>
              </a:extLst>
            </p:cNvPr>
            <p:cNvSpPr/>
            <p:nvPr/>
          </p:nvSpPr>
          <p:spPr>
            <a:xfrm>
              <a:off x="4745620" y="737915"/>
              <a:ext cx="405114" cy="3994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CB0305E-3729-D540-A6C5-9B3C0D32FC2A}"/>
                </a:ext>
              </a:extLst>
            </p:cNvPr>
            <p:cNvSpPr txBox="1"/>
            <p:nvPr/>
          </p:nvSpPr>
          <p:spPr>
            <a:xfrm>
              <a:off x="4797334" y="75296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 panose="020F0502020204030204"/>
                </a:rPr>
                <a:t>9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A1AB0B-7379-4C4A-9784-84BBFD2639F1}"/>
              </a:ext>
            </a:extLst>
          </p:cNvPr>
          <p:cNvGrpSpPr/>
          <p:nvPr/>
        </p:nvGrpSpPr>
        <p:grpSpPr>
          <a:xfrm>
            <a:off x="764893" y="1655067"/>
            <a:ext cx="405114" cy="399441"/>
            <a:chOff x="4745620" y="737915"/>
            <a:chExt cx="405114" cy="39944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495379B-56C3-5A48-B165-3D711594A0C9}"/>
                </a:ext>
              </a:extLst>
            </p:cNvPr>
            <p:cNvSpPr/>
            <p:nvPr/>
          </p:nvSpPr>
          <p:spPr>
            <a:xfrm>
              <a:off x="4745620" y="737915"/>
              <a:ext cx="405114" cy="3994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17C0CE-E57D-C843-9B76-63752829CA12}"/>
                </a:ext>
              </a:extLst>
            </p:cNvPr>
            <p:cNvSpPr txBox="1"/>
            <p:nvPr/>
          </p:nvSpPr>
          <p:spPr>
            <a:xfrm>
              <a:off x="4797334" y="75296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 panose="020F0502020204030204"/>
                </a:rPr>
                <a:t>1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D982909-5486-2046-A929-97EE64431DA1}"/>
              </a:ext>
            </a:extLst>
          </p:cNvPr>
          <p:cNvCxnSpPr/>
          <p:nvPr/>
        </p:nvCxnSpPr>
        <p:spPr>
          <a:xfrm>
            <a:off x="661686" y="2546434"/>
            <a:ext cx="1086862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810788B-A3E7-9D43-9636-318A5AED2105}"/>
              </a:ext>
            </a:extLst>
          </p:cNvPr>
          <p:cNvSpPr/>
          <p:nvPr/>
        </p:nvSpPr>
        <p:spPr>
          <a:xfrm>
            <a:off x="9977377" y="1768035"/>
            <a:ext cx="1449732" cy="3181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&lt;&lt;Exit Label&gt;&gt;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77E5EB4-4FC4-D04E-AADA-8213AFF3374D}"/>
              </a:ext>
            </a:extLst>
          </p:cNvPr>
          <p:cNvGrpSpPr/>
          <p:nvPr/>
        </p:nvGrpSpPr>
        <p:grpSpPr>
          <a:xfrm>
            <a:off x="9541405" y="1727409"/>
            <a:ext cx="405114" cy="399441"/>
            <a:chOff x="4745620" y="737915"/>
            <a:chExt cx="405114" cy="39944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EDE41FD-1193-8441-95F4-C5706BC03C2B}"/>
                </a:ext>
              </a:extLst>
            </p:cNvPr>
            <p:cNvSpPr/>
            <p:nvPr/>
          </p:nvSpPr>
          <p:spPr>
            <a:xfrm>
              <a:off x="4745620" y="737915"/>
              <a:ext cx="405114" cy="3994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37BCF65-1C6A-184F-8B4D-F354272CBB95}"/>
                </a:ext>
              </a:extLst>
            </p:cNvPr>
            <p:cNvSpPr txBox="1"/>
            <p:nvPr/>
          </p:nvSpPr>
          <p:spPr>
            <a:xfrm>
              <a:off x="4797334" y="75296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 panose="020F0502020204030204"/>
                </a:rPr>
                <a:t>3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EBDFBC8-4041-9D43-B5DD-477ECD3F98C9}"/>
              </a:ext>
            </a:extLst>
          </p:cNvPr>
          <p:cNvSpPr/>
          <p:nvPr/>
        </p:nvSpPr>
        <p:spPr>
          <a:xfrm>
            <a:off x="5202448" y="1079486"/>
            <a:ext cx="1719213" cy="3181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&lt;&lt;Quiz Header&gt;&gt;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13D038-D70E-FE45-9F7B-2523C4639807}"/>
              </a:ext>
            </a:extLst>
          </p:cNvPr>
          <p:cNvSpPr/>
          <p:nvPr/>
        </p:nvSpPr>
        <p:spPr>
          <a:xfrm>
            <a:off x="5254162" y="5765029"/>
            <a:ext cx="1719213" cy="3181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&lt;&lt;Quiz Footer&gt;&gt;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64CC2E-7812-DC42-AC32-617669E05146}"/>
              </a:ext>
            </a:extLst>
          </p:cNvPr>
          <p:cNvSpPr/>
          <p:nvPr/>
        </p:nvSpPr>
        <p:spPr>
          <a:xfrm>
            <a:off x="9977377" y="2182536"/>
            <a:ext cx="1449732" cy="3181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&lt;&lt;Skip Label&gt;&gt;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49C20AE-F266-244D-A7B9-5EBDA529315F}"/>
              </a:ext>
            </a:extLst>
          </p:cNvPr>
          <p:cNvGrpSpPr/>
          <p:nvPr/>
        </p:nvGrpSpPr>
        <p:grpSpPr>
          <a:xfrm>
            <a:off x="9541405" y="2141910"/>
            <a:ext cx="405114" cy="399441"/>
            <a:chOff x="4745620" y="737915"/>
            <a:chExt cx="405114" cy="399441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DB370F7-EDF2-BA4D-BA9A-649C9FFDCE6B}"/>
                </a:ext>
              </a:extLst>
            </p:cNvPr>
            <p:cNvSpPr/>
            <p:nvPr/>
          </p:nvSpPr>
          <p:spPr>
            <a:xfrm>
              <a:off x="4745620" y="737915"/>
              <a:ext cx="405114" cy="3994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A4D6174-2DC3-9E45-A2DE-92718FCD80BD}"/>
                </a:ext>
              </a:extLst>
            </p:cNvPr>
            <p:cNvSpPr txBox="1"/>
            <p:nvPr/>
          </p:nvSpPr>
          <p:spPr>
            <a:xfrm>
              <a:off x="4797334" y="75296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 panose="020F0502020204030204"/>
                </a:rPr>
                <a:t>4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64028E6-14B4-1F46-B6CB-59E5F4D7BE84}"/>
              </a:ext>
            </a:extLst>
          </p:cNvPr>
          <p:cNvSpPr/>
          <p:nvPr/>
        </p:nvSpPr>
        <p:spPr>
          <a:xfrm>
            <a:off x="4562352" y="1709339"/>
            <a:ext cx="4293253" cy="304544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41000">
                <a:schemeClr val="tx1">
                  <a:lumMod val="50000"/>
                  <a:lumOff val="50000"/>
                </a:schemeClr>
              </a:gs>
              <a:gs pos="65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&lt;&lt; Progress Bar &gt;&gt;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4F95B2F-2185-6542-AD0A-0AABADA40731}"/>
              </a:ext>
            </a:extLst>
          </p:cNvPr>
          <p:cNvSpPr/>
          <p:nvPr/>
        </p:nvSpPr>
        <p:spPr>
          <a:xfrm>
            <a:off x="1135277" y="5171057"/>
            <a:ext cx="1723669" cy="3181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&lt;&lt;Restart Label&gt;&gt;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10D9254-9CF3-9C41-B0E7-56FCF4B20507}"/>
              </a:ext>
            </a:extLst>
          </p:cNvPr>
          <p:cNvGrpSpPr/>
          <p:nvPr/>
        </p:nvGrpSpPr>
        <p:grpSpPr>
          <a:xfrm>
            <a:off x="699306" y="5130431"/>
            <a:ext cx="405114" cy="399441"/>
            <a:chOff x="4745620" y="737915"/>
            <a:chExt cx="405114" cy="3994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EB0D26E-DA69-3046-9E8B-42D2B0821F36}"/>
                </a:ext>
              </a:extLst>
            </p:cNvPr>
            <p:cNvSpPr/>
            <p:nvPr/>
          </p:nvSpPr>
          <p:spPr>
            <a:xfrm>
              <a:off x="4745620" y="737915"/>
              <a:ext cx="405114" cy="3994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51C21BB-D5E2-EC45-9C3A-1E035C00B0C2}"/>
                </a:ext>
              </a:extLst>
            </p:cNvPr>
            <p:cNvSpPr txBox="1"/>
            <p:nvPr/>
          </p:nvSpPr>
          <p:spPr>
            <a:xfrm>
              <a:off x="4797334" y="75296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</a:t>
              </a: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6F1449DC-C052-6545-AA9B-813CF400AAE5}"/>
              </a:ext>
            </a:extLst>
          </p:cNvPr>
          <p:cNvSpPr/>
          <p:nvPr/>
        </p:nvSpPr>
        <p:spPr>
          <a:xfrm>
            <a:off x="1170008" y="2933109"/>
            <a:ext cx="3031602" cy="20846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A72FDB4-8E5B-9841-BA40-73FE526530BA}"/>
              </a:ext>
            </a:extLst>
          </p:cNvPr>
          <p:cNvSpPr/>
          <p:nvPr/>
        </p:nvSpPr>
        <p:spPr>
          <a:xfrm>
            <a:off x="2044365" y="3769767"/>
            <a:ext cx="1375953" cy="4049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Option 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8BFC4DB-7006-304E-924E-696B4A1C5CF2}"/>
              </a:ext>
            </a:extLst>
          </p:cNvPr>
          <p:cNvSpPr/>
          <p:nvPr/>
        </p:nvSpPr>
        <p:spPr>
          <a:xfrm>
            <a:off x="4459147" y="2933109"/>
            <a:ext cx="3031602" cy="20846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A235606-12B0-284F-AC10-C62DF9C770EA}"/>
              </a:ext>
            </a:extLst>
          </p:cNvPr>
          <p:cNvSpPr/>
          <p:nvPr/>
        </p:nvSpPr>
        <p:spPr>
          <a:xfrm>
            <a:off x="5333504" y="3769767"/>
            <a:ext cx="1375953" cy="4049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Option 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DC21553-D1B5-E248-8CCD-B05108EAEE62}"/>
              </a:ext>
            </a:extLst>
          </p:cNvPr>
          <p:cNvSpPr/>
          <p:nvPr/>
        </p:nvSpPr>
        <p:spPr>
          <a:xfrm>
            <a:off x="7748286" y="2933109"/>
            <a:ext cx="3031602" cy="20846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A619849-1030-8C4E-B28A-96BE0F07FB4A}"/>
              </a:ext>
            </a:extLst>
          </p:cNvPr>
          <p:cNvSpPr/>
          <p:nvPr/>
        </p:nvSpPr>
        <p:spPr>
          <a:xfrm>
            <a:off x="8622643" y="3769767"/>
            <a:ext cx="1375953" cy="4049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Option 3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3FD9909-5FED-F14F-A68B-4E2F54585EB4}"/>
              </a:ext>
            </a:extLst>
          </p:cNvPr>
          <p:cNvGrpSpPr/>
          <p:nvPr/>
        </p:nvGrpSpPr>
        <p:grpSpPr>
          <a:xfrm>
            <a:off x="1504322" y="3775276"/>
            <a:ext cx="415498" cy="399441"/>
            <a:chOff x="4739459" y="737915"/>
            <a:chExt cx="415498" cy="39944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E6071BA-A5BC-C740-87A3-C76A6C4CADF5}"/>
                </a:ext>
              </a:extLst>
            </p:cNvPr>
            <p:cNvSpPr/>
            <p:nvPr/>
          </p:nvSpPr>
          <p:spPr>
            <a:xfrm>
              <a:off x="4745620" y="737915"/>
              <a:ext cx="405114" cy="3994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4292471-1D54-C64F-BB2B-B4737486C5EE}"/>
                </a:ext>
              </a:extLst>
            </p:cNvPr>
            <p:cNvSpPr txBox="1"/>
            <p:nvPr/>
          </p:nvSpPr>
          <p:spPr>
            <a:xfrm>
              <a:off x="4739459" y="75296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 panose="020F0502020204030204"/>
                </a:rPr>
                <a:t>6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42EC217-BEC6-D14F-8035-D56DB20B62D7}"/>
              </a:ext>
            </a:extLst>
          </p:cNvPr>
          <p:cNvGrpSpPr/>
          <p:nvPr/>
        </p:nvGrpSpPr>
        <p:grpSpPr>
          <a:xfrm>
            <a:off x="4770066" y="3769767"/>
            <a:ext cx="425116" cy="399441"/>
            <a:chOff x="4739459" y="737915"/>
            <a:chExt cx="425116" cy="399441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DE08A8E-8F83-0647-B174-6005DFE7AAC0}"/>
                </a:ext>
              </a:extLst>
            </p:cNvPr>
            <p:cNvSpPr/>
            <p:nvPr/>
          </p:nvSpPr>
          <p:spPr>
            <a:xfrm>
              <a:off x="4745620" y="737915"/>
              <a:ext cx="405114" cy="3994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3900E6E-64D3-024D-A55E-5D115AB119F2}"/>
                </a:ext>
              </a:extLst>
            </p:cNvPr>
            <p:cNvSpPr txBox="1"/>
            <p:nvPr/>
          </p:nvSpPr>
          <p:spPr>
            <a:xfrm>
              <a:off x="4739459" y="752969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 panose="020F0502020204030204"/>
                </a:rPr>
                <a:t>6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9440D52-8398-0E4A-8C4F-5A2C2DBC3D16}"/>
              </a:ext>
            </a:extLst>
          </p:cNvPr>
          <p:cNvGrpSpPr/>
          <p:nvPr/>
        </p:nvGrpSpPr>
        <p:grpSpPr>
          <a:xfrm>
            <a:off x="8078377" y="3778198"/>
            <a:ext cx="411275" cy="399441"/>
            <a:chOff x="4739459" y="737915"/>
            <a:chExt cx="411275" cy="399441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094F244-6895-9C45-92C8-110E8FF672C0}"/>
                </a:ext>
              </a:extLst>
            </p:cNvPr>
            <p:cNvSpPr/>
            <p:nvPr/>
          </p:nvSpPr>
          <p:spPr>
            <a:xfrm>
              <a:off x="4745620" y="737915"/>
              <a:ext cx="405114" cy="3994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50658FB-A197-5D44-9308-8A1F4DC1EE63}"/>
                </a:ext>
              </a:extLst>
            </p:cNvPr>
            <p:cNvSpPr txBox="1"/>
            <p:nvPr/>
          </p:nvSpPr>
          <p:spPr>
            <a:xfrm>
              <a:off x="4739459" y="752969"/>
              <a:ext cx="397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 panose="020F0502020204030204"/>
                </a:rPr>
                <a:t>6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ED388C0-CEE9-CE48-9151-70ED8D379A2F}"/>
              </a:ext>
            </a:extLst>
          </p:cNvPr>
          <p:cNvGrpSpPr/>
          <p:nvPr/>
        </p:nvGrpSpPr>
        <p:grpSpPr>
          <a:xfrm>
            <a:off x="1204363" y="4581824"/>
            <a:ext cx="415498" cy="399441"/>
            <a:chOff x="4739459" y="737915"/>
            <a:chExt cx="415498" cy="399441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7C9168B-A3C7-034A-92D6-BAC56C02D6F1}"/>
                </a:ext>
              </a:extLst>
            </p:cNvPr>
            <p:cNvSpPr/>
            <p:nvPr/>
          </p:nvSpPr>
          <p:spPr>
            <a:xfrm>
              <a:off x="4745620" y="737915"/>
              <a:ext cx="405114" cy="3994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713EC91-7092-8240-9460-234CBB178C7B}"/>
                </a:ext>
              </a:extLst>
            </p:cNvPr>
            <p:cNvSpPr txBox="1"/>
            <p:nvPr/>
          </p:nvSpPr>
          <p:spPr>
            <a:xfrm>
              <a:off x="4739459" y="75296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 panose="020F0502020204030204"/>
                </a:rPr>
                <a:t>7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F46427E-F582-0242-B2B2-1D3120D4B850}"/>
              </a:ext>
            </a:extLst>
          </p:cNvPr>
          <p:cNvGrpSpPr/>
          <p:nvPr/>
        </p:nvGrpSpPr>
        <p:grpSpPr>
          <a:xfrm>
            <a:off x="4497374" y="4599611"/>
            <a:ext cx="425116" cy="399441"/>
            <a:chOff x="4739459" y="737915"/>
            <a:chExt cx="425116" cy="399441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9952976-F991-7C40-9B79-940919548AD6}"/>
                </a:ext>
              </a:extLst>
            </p:cNvPr>
            <p:cNvSpPr/>
            <p:nvPr/>
          </p:nvSpPr>
          <p:spPr>
            <a:xfrm>
              <a:off x="4745620" y="737915"/>
              <a:ext cx="405114" cy="3994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5C66987-A9E0-D94C-89CD-526AB3F19355}"/>
                </a:ext>
              </a:extLst>
            </p:cNvPr>
            <p:cNvSpPr txBox="1"/>
            <p:nvPr/>
          </p:nvSpPr>
          <p:spPr>
            <a:xfrm>
              <a:off x="4739459" y="752969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 panose="020F0502020204030204"/>
                </a:rPr>
                <a:t>7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8FBD197-18DC-D940-A2B4-DB6E5CA50084}"/>
              </a:ext>
            </a:extLst>
          </p:cNvPr>
          <p:cNvGrpSpPr/>
          <p:nvPr/>
        </p:nvGrpSpPr>
        <p:grpSpPr>
          <a:xfrm>
            <a:off x="7748286" y="4614665"/>
            <a:ext cx="411275" cy="399441"/>
            <a:chOff x="4739459" y="737915"/>
            <a:chExt cx="411275" cy="399441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08CDC91-A08D-AD4F-9B81-90BC4C22D3A2}"/>
                </a:ext>
              </a:extLst>
            </p:cNvPr>
            <p:cNvSpPr/>
            <p:nvPr/>
          </p:nvSpPr>
          <p:spPr>
            <a:xfrm>
              <a:off x="4745620" y="737915"/>
              <a:ext cx="405114" cy="3994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FA2F14C-BE13-9542-B0DF-976EC22EE339}"/>
                </a:ext>
              </a:extLst>
            </p:cNvPr>
            <p:cNvSpPr txBox="1"/>
            <p:nvPr/>
          </p:nvSpPr>
          <p:spPr>
            <a:xfrm>
              <a:off x="4739459" y="752969"/>
              <a:ext cx="397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 panose="020F0502020204030204"/>
                </a:rPr>
                <a:t>7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9124B25-D0C3-AA4B-9B7C-6C51D453AC6B}"/>
              </a:ext>
            </a:extLst>
          </p:cNvPr>
          <p:cNvGrpSpPr/>
          <p:nvPr/>
        </p:nvGrpSpPr>
        <p:grpSpPr>
          <a:xfrm>
            <a:off x="4054033" y="1666149"/>
            <a:ext cx="405114" cy="399441"/>
            <a:chOff x="4745620" y="737915"/>
            <a:chExt cx="405114" cy="399441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36280D4-85D7-FF49-90A9-50FA34853253}"/>
                </a:ext>
              </a:extLst>
            </p:cNvPr>
            <p:cNvSpPr/>
            <p:nvPr/>
          </p:nvSpPr>
          <p:spPr>
            <a:xfrm>
              <a:off x="4745620" y="737915"/>
              <a:ext cx="405114" cy="3994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3DA7475-299A-EF45-939C-E96995C5FCD0}"/>
                </a:ext>
              </a:extLst>
            </p:cNvPr>
            <p:cNvSpPr txBox="1"/>
            <p:nvPr/>
          </p:nvSpPr>
          <p:spPr>
            <a:xfrm>
              <a:off x="4797334" y="75296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 panose="020F0502020204030204"/>
                </a:rPr>
                <a:t>2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C859848-616C-E440-A65C-C0955B5EA833}"/>
              </a:ext>
            </a:extLst>
          </p:cNvPr>
          <p:cNvSpPr txBox="1"/>
          <p:nvPr/>
        </p:nvSpPr>
        <p:spPr>
          <a:xfrm>
            <a:off x="1754733" y="4642043"/>
            <a:ext cx="2208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Background Image #1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CD5A1E2-C0C4-8647-901A-CCB8CE4B7B46}"/>
              </a:ext>
            </a:extLst>
          </p:cNvPr>
          <p:cNvSpPr txBox="1"/>
          <p:nvPr/>
        </p:nvSpPr>
        <p:spPr>
          <a:xfrm>
            <a:off x="5069917" y="4629719"/>
            <a:ext cx="2208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Background Image #2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222EF0E-0FCF-E645-8CBB-8C136BFCF127}"/>
              </a:ext>
            </a:extLst>
          </p:cNvPr>
          <p:cNvSpPr txBox="1"/>
          <p:nvPr/>
        </p:nvSpPr>
        <p:spPr>
          <a:xfrm>
            <a:off x="8403689" y="4629719"/>
            <a:ext cx="2208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Background Image #3</a:t>
            </a:r>
          </a:p>
        </p:txBody>
      </p:sp>
    </p:spTree>
    <p:extLst>
      <p:ext uri="{BB962C8B-B14F-4D97-AF65-F5344CB8AC3E}">
        <p14:creationId xmlns:p14="http://schemas.microsoft.com/office/powerpoint/2010/main" val="353769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68E0C58-A1CC-7544-8CF4-2D47D16E2EFA}"/>
              </a:ext>
            </a:extLst>
          </p:cNvPr>
          <p:cNvSpPr txBox="1">
            <a:spLocks/>
          </p:cNvSpPr>
          <p:nvPr/>
        </p:nvSpPr>
        <p:spPr>
          <a:xfrm>
            <a:off x="688639" y="260900"/>
            <a:ext cx="8755807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CSS Corp interacts with over </a:t>
            </a:r>
            <a:r>
              <a:rPr lang="en-US" sz="2000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200,000 customers on a daily basis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through its business, and has built a repository of practices for greater engagement </a:t>
            </a:r>
            <a:endParaRPr lang="en-I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B5678E-F86A-E641-8DDF-2BB4A6081D5A}"/>
              </a:ext>
            </a:extLst>
          </p:cNvPr>
          <p:cNvSpPr txBox="1"/>
          <p:nvPr/>
        </p:nvSpPr>
        <p:spPr>
          <a:xfrm>
            <a:off x="370389" y="1246208"/>
            <a:ext cx="5283366" cy="48115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Focus on short title &amp; labels in the messaging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8-60 rule for titles and labels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Compelling picture or the image with right message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Images to meet the mood that has to be conveyed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Images content has to be dominant, 70% covered and unambiguous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70% taking quiz must complete – measure of simplicity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Adding 1 additional level (or set of questionnaire) is likely to drop by 30% or lower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mandatory forms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Where is the drop-off questions – Max # of questions to reach the product (5 to 10) linked to 3 minute rule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Share rate computation – social forums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Option Type: Binary Options (Yes-No or True-False) | Multiple Choice (Text vs Visual options)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75259B-A057-F04E-82B5-961DAE7E659D}"/>
              </a:ext>
            </a:extLst>
          </p:cNvPr>
          <p:cNvSpPr txBox="1"/>
          <p:nvPr/>
        </p:nvSpPr>
        <p:spPr>
          <a:xfrm>
            <a:off x="6275405" y="1246208"/>
            <a:ext cx="5195105" cy="4852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Personalization the message (You, Your...)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Critical decisions to be positioned in odd number question or option (3, 5, 7)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of soft intimidation approach readers (actually, most)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Classic personality traits to describe majority of population: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472C4"/>
              </a:buClr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Openness  (Closed, routine vs imaginative, transparent)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472C4"/>
              </a:buClr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Conscientiousness (Spontaneous vs careful, disciplined)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472C4"/>
              </a:buClr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Extraversion (Reserved vs Social, fun-loving)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472C4"/>
              </a:buClr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Agreeableness (Uncooperating vs Trustful, helping, adjustable)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472C4"/>
              </a:buClr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Neuroticism (pessimistic, anxious vs calm, confident)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F43991-DA40-6E4A-AE56-79D4E4D82652}"/>
              </a:ext>
            </a:extLst>
          </p:cNvPr>
          <p:cNvSpPr txBox="1"/>
          <p:nvPr/>
        </p:nvSpPr>
        <p:spPr>
          <a:xfrm>
            <a:off x="370389" y="907654"/>
            <a:ext cx="49839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Representative Best practices, Checklist &amp;  Lessons learnt</a:t>
            </a:r>
          </a:p>
        </p:txBody>
      </p:sp>
    </p:spTree>
    <p:extLst>
      <p:ext uri="{BB962C8B-B14F-4D97-AF65-F5344CB8AC3E}">
        <p14:creationId xmlns:p14="http://schemas.microsoft.com/office/powerpoint/2010/main" val="379023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SS CORP NEW CP">
  <a:themeElements>
    <a:clrScheme name="CSS Corp New CP">
      <a:dk1>
        <a:srgbClr val="2C2C2D"/>
      </a:dk1>
      <a:lt1>
        <a:srgbClr val="FFFFFF"/>
      </a:lt1>
      <a:dk2>
        <a:srgbClr val="FFFFFF"/>
      </a:dk2>
      <a:lt2>
        <a:srgbClr val="FFFFFF"/>
      </a:lt2>
      <a:accent1>
        <a:srgbClr val="00AEEF"/>
      </a:accent1>
      <a:accent2>
        <a:srgbClr val="F68724"/>
      </a:accent2>
      <a:accent3>
        <a:srgbClr val="A6CE39"/>
      </a:accent3>
      <a:accent4>
        <a:srgbClr val="FFC000"/>
      </a:accent4>
      <a:accent5>
        <a:srgbClr val="58595B"/>
      </a:accent5>
      <a:accent6>
        <a:srgbClr val="009999"/>
      </a:accent6>
      <a:hlink>
        <a:srgbClr val="009999"/>
      </a:hlink>
      <a:folHlink>
        <a:srgbClr val="ED17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S CORP NEW CP" id="{C9AD6245-4C03-4293-8623-A187A24BB472}" vid="{092390D8-A7EF-4A61-AC37-177E4DD0FE4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1200</TotalTime>
  <Words>2207</Words>
  <Application>Microsoft Office PowerPoint</Application>
  <PresentationFormat>Widescreen</PresentationFormat>
  <Paragraphs>620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Courier New</vt:lpstr>
      <vt:lpstr>Wingdings</vt:lpstr>
      <vt:lpstr>1_Office Theme</vt:lpstr>
      <vt:lpstr>2_CSS CORP NEW CP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Srilekha Ashok</dc:creator>
  <cp:lastModifiedBy>Rakesh Rajegowda</cp:lastModifiedBy>
  <cp:revision>253</cp:revision>
  <dcterms:created xsi:type="dcterms:W3CDTF">2020-04-16T10:27:18Z</dcterms:created>
  <dcterms:modified xsi:type="dcterms:W3CDTF">2020-10-08T10:50:21Z</dcterms:modified>
</cp:coreProperties>
</file>